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87" r:id="rId4"/>
    <p:sldId id="288" r:id="rId5"/>
    <p:sldId id="299" r:id="rId6"/>
    <p:sldId id="300" r:id="rId7"/>
    <p:sldId id="292" r:id="rId8"/>
    <p:sldId id="293" r:id="rId9"/>
    <p:sldId id="294" r:id="rId10"/>
    <p:sldId id="295" r:id="rId11"/>
    <p:sldId id="301" r:id="rId12"/>
    <p:sldId id="257" r:id="rId13"/>
    <p:sldId id="264" r:id="rId14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Cambria Math" pitchFamily="18" charset="0"/>
      <p:regular r:id="rId24"/>
    </p:embeddedFont>
    <p:embeddedFont>
      <p:font typeface="Arial Black" pitchFamily="34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F8K9u/EXkCkan0JGkalm1Br7G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-533" y="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746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8" name="Google Shape;267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0" name="Google Shape;4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6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6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6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p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6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6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Basic Layout">
  <p:cSld name="19_Basic Layout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/>
          <p:nvPr/>
        </p:nvSpPr>
        <p:spPr>
          <a:xfrm>
            <a:off x="0" y="0"/>
            <a:ext cx="5974557" cy="10287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" name="Google Shape;21;p51"/>
          <p:cNvGrpSpPr/>
          <p:nvPr/>
        </p:nvGrpSpPr>
        <p:grpSpPr>
          <a:xfrm>
            <a:off x="1" y="5143500"/>
            <a:ext cx="5969795" cy="5143500"/>
            <a:chOff x="0" y="2571749"/>
            <a:chExt cx="2984923" cy="2571751"/>
          </a:xfrm>
        </p:grpSpPr>
        <p:grpSp>
          <p:nvGrpSpPr>
            <p:cNvPr id="22" name="Google Shape;22;p51"/>
            <p:cNvGrpSpPr/>
            <p:nvPr/>
          </p:nvGrpSpPr>
          <p:grpSpPr>
            <a:xfrm>
              <a:off x="0" y="4032647"/>
              <a:ext cx="2984923" cy="1110853"/>
              <a:chOff x="0" y="4032647"/>
              <a:chExt cx="2984923" cy="1110853"/>
            </a:xfrm>
          </p:grpSpPr>
          <p:sp>
            <p:nvSpPr>
              <p:cNvPr id="23" name="Google Shape;23;p51"/>
              <p:cNvSpPr/>
              <p:nvPr/>
            </p:nvSpPr>
            <p:spPr>
              <a:xfrm>
                <a:off x="2527719" y="4444603"/>
                <a:ext cx="457204" cy="69889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1"/>
              <p:cNvSpPr/>
              <p:nvPr/>
            </p:nvSpPr>
            <p:spPr>
              <a:xfrm>
                <a:off x="2128856" y="4032647"/>
                <a:ext cx="856067" cy="85605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1"/>
              <p:cNvSpPr/>
              <p:nvPr/>
            </p:nvSpPr>
            <p:spPr>
              <a:xfrm>
                <a:off x="0" y="4363641"/>
                <a:ext cx="448870" cy="77985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>
                <a:off x="0" y="4117181"/>
                <a:ext cx="457204" cy="457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" name="Google Shape;27;p51"/>
            <p:cNvSpPr/>
            <p:nvPr/>
          </p:nvSpPr>
          <p:spPr>
            <a:xfrm>
              <a:off x="0" y="3170634"/>
              <a:ext cx="2544388" cy="1972866"/>
            </a:xfrm>
            <a:custGeom>
              <a:avLst/>
              <a:gdLst/>
              <a:ahLst/>
              <a:cxnLst/>
              <a:rect l="l" t="t" r="r" b="b"/>
              <a:pathLst>
                <a:path w="2544134" h="1972545" extrusionOk="0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" name="Google Shape;28;p51"/>
            <p:cNvGrpSpPr/>
            <p:nvPr/>
          </p:nvGrpSpPr>
          <p:grpSpPr>
            <a:xfrm>
              <a:off x="1277552" y="2571749"/>
              <a:ext cx="414341" cy="794147"/>
              <a:chOff x="5304046" y="-789923"/>
              <a:chExt cx="647434" cy="1240904"/>
            </a:xfrm>
          </p:grpSpPr>
          <p:grpSp>
            <p:nvGrpSpPr>
              <p:cNvPr id="29" name="Google Shape;29;p51"/>
              <p:cNvGrpSpPr/>
              <p:nvPr/>
            </p:nvGrpSpPr>
            <p:grpSpPr>
              <a:xfrm>
                <a:off x="5376603" y="-789923"/>
                <a:ext cx="496738" cy="1043700"/>
                <a:chOff x="5867515" y="-857099"/>
                <a:chExt cx="496738" cy="1043700"/>
              </a:xfrm>
            </p:grpSpPr>
            <p:sp>
              <p:nvSpPr>
                <p:cNvPr id="30" name="Google Shape;30;p51"/>
                <p:cNvSpPr/>
                <p:nvPr/>
              </p:nvSpPr>
              <p:spPr>
                <a:xfrm>
                  <a:off x="5867515" y="-853378"/>
                  <a:ext cx="496738" cy="1039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51"/>
                <p:cNvSpPr/>
                <p:nvPr/>
              </p:nvSpPr>
              <p:spPr>
                <a:xfrm>
                  <a:off x="5938211" y="93579"/>
                  <a:ext cx="364646" cy="93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51"/>
                <p:cNvSpPr/>
                <p:nvPr/>
              </p:nvSpPr>
              <p:spPr>
                <a:xfrm>
                  <a:off x="5893561" y="-857099"/>
                  <a:ext cx="444645" cy="34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" name="Google Shape;33;p51"/>
              <p:cNvSpPr/>
              <p:nvPr/>
            </p:nvSpPr>
            <p:spPr>
              <a:xfrm>
                <a:off x="5534741" y="-352722"/>
                <a:ext cx="180462" cy="180461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 flipH="1">
                <a:off x="5614739" y="6339"/>
                <a:ext cx="20465" cy="431619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5304046" y="-1103"/>
                <a:ext cx="143253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1"/>
              <p:cNvSpPr/>
              <p:nvPr/>
            </p:nvSpPr>
            <p:spPr>
              <a:xfrm flipH="1">
                <a:off x="5808225" y="-1103"/>
                <a:ext cx="143255" cy="452084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" name="Google Shape;37;p51"/>
          <p:cNvSpPr/>
          <p:nvPr/>
        </p:nvSpPr>
        <p:spPr>
          <a:xfrm>
            <a:off x="502445" y="678658"/>
            <a:ext cx="17283113" cy="8929688"/>
          </a:xfrm>
          <a:prstGeom prst="frame">
            <a:avLst>
              <a:gd name="adj1" fmla="val 1236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1"/>
          <p:cNvSpPr txBox="1">
            <a:spLocks noGrp="1"/>
          </p:cNvSpPr>
          <p:nvPr>
            <p:ph type="body" idx="1"/>
          </p:nvPr>
        </p:nvSpPr>
        <p:spPr>
          <a:xfrm>
            <a:off x="935089" y="823021"/>
            <a:ext cx="4606565" cy="27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body" idx="2"/>
          </p:nvPr>
        </p:nvSpPr>
        <p:spPr>
          <a:xfrm>
            <a:off x="935089" y="3559325"/>
            <a:ext cx="4606565" cy="100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Hello Slide Layout">
  <p:cSld name="3_Hello Slide Layout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/>
          <p:nvPr/>
        </p:nvSpPr>
        <p:spPr>
          <a:xfrm>
            <a:off x="0" y="0"/>
            <a:ext cx="18288000" cy="2695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53"/>
          <p:cNvGrpSpPr/>
          <p:nvPr/>
        </p:nvGrpSpPr>
        <p:grpSpPr>
          <a:xfrm>
            <a:off x="3805238" y="464345"/>
            <a:ext cx="11239500" cy="9277350"/>
            <a:chOff x="1902711" y="497586"/>
            <a:chExt cx="5620059" cy="4638441"/>
          </a:xfrm>
        </p:grpSpPr>
        <p:grpSp>
          <p:nvGrpSpPr>
            <p:cNvPr id="43" name="Google Shape;43;p53"/>
            <p:cNvGrpSpPr/>
            <p:nvPr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</p:grpSpPr>
          <p:sp>
            <p:nvSpPr>
              <p:cNvPr id="44" name="Google Shape;44;p53"/>
              <p:cNvSpPr/>
              <p:nvPr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3"/>
              <p:cNvSpPr/>
              <p:nvPr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3"/>
              <p:cNvSpPr/>
              <p:nvPr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3"/>
              <p:cNvSpPr/>
              <p:nvPr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3"/>
              <p:cNvSpPr/>
              <p:nvPr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3"/>
              <p:cNvSpPr/>
              <p:nvPr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3"/>
              <p:cNvSpPr/>
              <p:nvPr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3"/>
              <p:cNvSpPr/>
              <p:nvPr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3"/>
              <p:cNvSpPr/>
              <p:nvPr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3"/>
              <p:cNvSpPr/>
              <p:nvPr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3"/>
              <p:cNvSpPr/>
              <p:nvPr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3"/>
              <p:cNvSpPr/>
              <p:nvPr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53"/>
              <p:cNvSpPr/>
              <p:nvPr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53"/>
              <p:cNvSpPr/>
              <p:nvPr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53"/>
              <p:cNvSpPr/>
              <p:nvPr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53"/>
              <p:cNvSpPr/>
              <p:nvPr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53"/>
              <p:cNvSpPr/>
              <p:nvPr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53"/>
              <p:cNvSpPr/>
              <p:nvPr/>
            </p:nvSpPr>
            <p:spPr>
              <a:xfrm>
                <a:off x="4765704" y="248706"/>
                <a:ext cx="608632" cy="1216152"/>
              </a:xfrm>
              <a:prstGeom prst="trapezoid">
                <a:avLst>
                  <a:gd name="adj" fmla="val 25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53"/>
            <p:cNvGrpSpPr/>
            <p:nvPr/>
          </p:nvGrpSpPr>
          <p:grpSpPr>
            <a:xfrm>
              <a:off x="4249562" y="497586"/>
              <a:ext cx="645355" cy="1241759"/>
              <a:chOff x="5305369" y="-789923"/>
              <a:chExt cx="645355" cy="1241759"/>
            </a:xfrm>
          </p:grpSpPr>
          <p:grpSp>
            <p:nvGrpSpPr>
              <p:cNvPr id="63" name="Google Shape;63;p53"/>
              <p:cNvGrpSpPr/>
              <p:nvPr/>
            </p:nvGrpSpPr>
            <p:grpSpPr>
              <a:xfrm>
                <a:off x="5382764" y="-789923"/>
                <a:ext cx="490565" cy="1052460"/>
                <a:chOff x="5873676" y="-857099"/>
                <a:chExt cx="490565" cy="1052460"/>
              </a:xfrm>
            </p:grpSpPr>
            <p:sp>
              <p:nvSpPr>
                <p:cNvPr id="64" name="Google Shape;64;p53"/>
                <p:cNvSpPr/>
                <p:nvPr/>
              </p:nvSpPr>
              <p:spPr>
                <a:xfrm>
                  <a:off x="5873676" y="-853528"/>
                  <a:ext cx="490565" cy="1048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969" h="1049255" extrusionOk="0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53"/>
                <p:cNvSpPr/>
                <p:nvPr/>
              </p:nvSpPr>
              <p:spPr>
                <a:xfrm>
                  <a:off x="5945117" y="102497"/>
                  <a:ext cx="358399" cy="92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003" h="92935" extrusionOk="0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53"/>
                <p:cNvSpPr/>
                <p:nvPr/>
              </p:nvSpPr>
              <p:spPr>
                <a:xfrm>
                  <a:off x="5899871" y="-857099"/>
                  <a:ext cx="438175" cy="35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279" h="350537" extrusionOk="0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endParaRPr sz="36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53"/>
              <p:cNvSpPr/>
              <p:nvPr/>
            </p:nvSpPr>
            <p:spPr>
              <a:xfrm>
                <a:off x="5535172" y="-351795"/>
                <a:ext cx="179795" cy="179775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3"/>
              <p:cNvSpPr/>
              <p:nvPr/>
            </p:nvSpPr>
            <p:spPr>
              <a:xfrm flipH="1">
                <a:off x="5614949" y="6565"/>
                <a:ext cx="21432" cy="432175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3"/>
              <p:cNvSpPr/>
              <p:nvPr/>
            </p:nvSpPr>
            <p:spPr>
              <a:xfrm>
                <a:off x="5305369" y="-1769"/>
                <a:ext cx="144073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3"/>
              <p:cNvSpPr/>
              <p:nvPr/>
            </p:nvSpPr>
            <p:spPr>
              <a:xfrm flipH="1">
                <a:off x="5806650" y="-1769"/>
                <a:ext cx="144074" cy="453605"/>
              </a:xfrm>
              <a:custGeom>
                <a:avLst/>
                <a:gdLst/>
                <a:ahLst/>
                <a:cxnLst/>
                <a:rect l="l" t="t" r="r" b="b"/>
                <a:pathLst>
                  <a:path w="143653" h="453224" extrusionOk="0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endParaRPr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53"/>
          <p:cNvGrpSpPr/>
          <p:nvPr/>
        </p:nvGrpSpPr>
        <p:grpSpPr>
          <a:xfrm>
            <a:off x="13070683" y="2209800"/>
            <a:ext cx="1345406" cy="971550"/>
            <a:chOff x="6495678" y="1779663"/>
            <a:chExt cx="672848" cy="486211"/>
          </a:xfrm>
        </p:grpSpPr>
        <p:sp>
          <p:nvSpPr>
            <p:cNvPr id="72" name="Google Shape;72;p53"/>
            <p:cNvSpPr/>
            <p:nvPr/>
          </p:nvSpPr>
          <p:spPr>
            <a:xfrm>
              <a:off x="6588567" y="1779663"/>
              <a:ext cx="432290" cy="4325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871997" y="1913133"/>
              <a:ext cx="296529" cy="29673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95678" y="1995360"/>
              <a:ext cx="270330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699318" y="1995360"/>
              <a:ext cx="269139" cy="2705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53"/>
          <p:cNvGrpSpPr/>
          <p:nvPr/>
        </p:nvGrpSpPr>
        <p:grpSpPr>
          <a:xfrm>
            <a:off x="4198145" y="4367213"/>
            <a:ext cx="1050131" cy="757238"/>
            <a:chOff x="6495678" y="1779663"/>
            <a:chExt cx="672848" cy="486211"/>
          </a:xfrm>
        </p:grpSpPr>
        <p:sp>
          <p:nvSpPr>
            <p:cNvPr id="77" name="Google Shape;77;p53"/>
            <p:cNvSpPr/>
            <p:nvPr/>
          </p:nvSpPr>
          <p:spPr>
            <a:xfrm>
              <a:off x="6588747" y="1779663"/>
              <a:ext cx="431783" cy="4326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6872534" y="1912683"/>
              <a:ext cx="295992" cy="29661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6495678" y="1995248"/>
              <a:ext cx="270054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>
              <a:off x="6698600" y="1995248"/>
              <a:ext cx="270055" cy="27062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53"/>
          <p:cNvSpPr txBox="1">
            <a:spLocks noGrp="1"/>
          </p:cNvSpPr>
          <p:nvPr>
            <p:ph type="body" idx="1"/>
          </p:nvPr>
        </p:nvSpPr>
        <p:spPr>
          <a:xfrm>
            <a:off x="5232114" y="5863581"/>
            <a:ext cx="7789872" cy="1152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3F3F3F"/>
              </a:buClr>
              <a:buSzPts val="7200"/>
              <a:buNone/>
              <a:defRPr sz="72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body" idx="2"/>
          </p:nvPr>
        </p:nvSpPr>
        <p:spPr>
          <a:xfrm>
            <a:off x="5231819" y="7159724"/>
            <a:ext cx="7789872" cy="57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1"/>
              <a:buNone/>
              <a:defRPr sz="2801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4" name="Google Shape;104;p5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05" name="Google Shape;105;p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2" name="Google Shape;112;p5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5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4" name="Google Shape;114;p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1.png"/><Relationship Id="rId5" Type="http://schemas.openxmlformats.org/officeDocument/2006/relationships/image" Target="../media/image31.png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12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20.png"/><Relationship Id="rId5" Type="http://schemas.openxmlformats.org/officeDocument/2006/relationships/image" Target="../media/image1.png"/><Relationship Id="rId10" Type="http://schemas.openxmlformats.org/officeDocument/2006/relationships/image" Target="../media/image2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244575" y="93756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10488095" y="4976844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1724274" y="2397892"/>
            <a:ext cx="6247073" cy="6827620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101928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/>
            <a:r>
              <a:rPr lang="en-US" sz="6000" dirty="0">
                <a:solidFill>
                  <a:srgbClr val="FF0000"/>
                </a:solidFill>
              </a:rPr>
              <a:t>Quantum Gates and Circuits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t="13300" r="37687" b="11170"/>
          <a:stretch/>
        </p:blipFill>
        <p:spPr bwMode="auto">
          <a:xfrm>
            <a:off x="5351453" y="1614313"/>
            <a:ext cx="6266038" cy="851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6000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Reversible </a:t>
            </a:r>
            <a:r>
              <a:rPr lang="en-US" sz="6000" b="1" dirty="0" smtClean="0">
                <a:solidFill>
                  <a:srgbClr val="FF0000"/>
                </a:solidFill>
              </a:rPr>
              <a:t>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01" name="Table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577530"/>
              </p:ext>
            </p:extLst>
          </p:nvPr>
        </p:nvGraphicFramePr>
        <p:xfrm>
          <a:off x="848723" y="1400726"/>
          <a:ext cx="5374647" cy="39486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278"/>
                <a:gridCol w="764168"/>
                <a:gridCol w="764168"/>
                <a:gridCol w="764168"/>
                <a:gridCol w="764168"/>
                <a:gridCol w="1655697"/>
              </a:tblGrid>
              <a:tr h="34159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Toffoli</a:t>
                      </a:r>
                      <a:r>
                        <a:rPr lang="en-US" sz="2000" dirty="0">
                          <a:effectLst/>
                        </a:rPr>
                        <a:t> Gate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59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Output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5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C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B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(AB)⊕C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8971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04" name="Rectangle 303"/>
          <p:cNvSpPr/>
          <p:nvPr/>
        </p:nvSpPr>
        <p:spPr>
          <a:xfrm>
            <a:off x="8375878" y="3553499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Toffoli</a:t>
            </a:r>
            <a:r>
              <a:rPr lang="en-US" sz="2800" dirty="0"/>
              <a:t> gate</a:t>
            </a:r>
          </a:p>
        </p:txBody>
      </p:sp>
      <p:sp>
        <p:nvSpPr>
          <p:cNvPr id="305" name="Rectangle 304"/>
          <p:cNvSpPr/>
          <p:nvPr/>
        </p:nvSpPr>
        <p:spPr>
          <a:xfrm>
            <a:off x="7876404" y="1434482"/>
            <a:ext cx="4301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T(A,B,C) </a:t>
            </a:r>
            <a:r>
              <a:rPr lang="en-US" sz="2800" dirty="0"/>
              <a:t>= </a:t>
            </a:r>
            <a:r>
              <a:rPr lang="en-US" sz="2800" dirty="0" smtClean="0"/>
              <a:t>(A,B, (AB)⊕C)</a:t>
            </a:r>
            <a:endParaRPr lang="en-US" sz="2800" dirty="0"/>
          </a:p>
        </p:txBody>
      </p:sp>
      <p:sp>
        <p:nvSpPr>
          <p:cNvPr id="317" name="Rectangle 316"/>
          <p:cNvSpPr/>
          <p:nvPr/>
        </p:nvSpPr>
        <p:spPr>
          <a:xfrm>
            <a:off x="7900689" y="2123031"/>
            <a:ext cx="10332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T(A,B, (AB)⊕C) </a:t>
            </a:r>
            <a:r>
              <a:rPr lang="en-US" sz="2800" dirty="0"/>
              <a:t>= </a:t>
            </a:r>
            <a:r>
              <a:rPr lang="en-US" sz="2800" dirty="0" smtClean="0"/>
              <a:t>(A,B, (AB)</a:t>
            </a:r>
            <a:r>
              <a:rPr lang="en-US" sz="2800" dirty="0"/>
              <a:t>⊕</a:t>
            </a:r>
            <a:r>
              <a:rPr lang="en-US" sz="2800" dirty="0" smtClean="0"/>
              <a:t>(AB)⊕C) </a:t>
            </a:r>
            <a:r>
              <a:rPr lang="en-US" sz="2800" dirty="0"/>
              <a:t>= </a:t>
            </a:r>
            <a:r>
              <a:rPr lang="en-US" sz="2800" dirty="0" smtClean="0"/>
              <a:t>(A,B, </a:t>
            </a:r>
            <a:r>
              <a:rPr lang="en-US" sz="2800" dirty="0"/>
              <a:t>0</a:t>
            </a:r>
            <a:r>
              <a:rPr lang="en-US" sz="2800" dirty="0" smtClean="0"/>
              <a:t>⊕C) </a:t>
            </a:r>
            <a:r>
              <a:rPr lang="en-US" sz="2800" dirty="0"/>
              <a:t>= </a:t>
            </a:r>
            <a:r>
              <a:rPr lang="en-US" sz="2800" dirty="0" smtClean="0"/>
              <a:t>(A,B,C)</a:t>
            </a:r>
            <a:endParaRPr lang="en-US" sz="2800" dirty="0"/>
          </a:p>
        </p:txBody>
      </p:sp>
      <p:sp>
        <p:nvSpPr>
          <p:cNvPr id="318" name="TextBox 317"/>
          <p:cNvSpPr txBox="1"/>
          <p:nvPr/>
        </p:nvSpPr>
        <p:spPr>
          <a:xfrm>
            <a:off x="829868" y="5387848"/>
            <a:ext cx="5305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Toffoli</a:t>
            </a:r>
            <a:r>
              <a:rPr lang="en-US" sz="2800" b="1" dirty="0" smtClean="0"/>
              <a:t> Gate = </a:t>
            </a:r>
            <a:r>
              <a:rPr lang="en-US" sz="2800" dirty="0" smtClean="0"/>
              <a:t>Reversible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26815" r="14740" b="13865"/>
          <a:stretch/>
        </p:blipFill>
        <p:spPr bwMode="auto">
          <a:xfrm>
            <a:off x="8005778" y="2895572"/>
            <a:ext cx="5135376" cy="249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8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0" name="Picture 299" descr="https://miro.medium.com/v2/resize:fit:875/1*t2quxKpPFUxOF2OgE8a2ew.jpe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2" y="2056016"/>
            <a:ext cx="16703408" cy="5112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4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851594" y="11067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9" name="Picture 288" descr="https://stem.mitre.org/quantum/quantum-concepts/images/circuits-1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7" y="1669972"/>
            <a:ext cx="8117165" cy="4584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2156996" y="1639259"/>
            <a:ext cx="11043" cy="43384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4727465" y="1657072"/>
            <a:ext cx="0" cy="415687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6392170" y="1654615"/>
            <a:ext cx="0" cy="415933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9052805" y="1688034"/>
            <a:ext cx="0" cy="412591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26019" y="6676317"/>
                <a:ext cx="2245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000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019" y="6676317"/>
                <a:ext cx="2245358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Rectangle 295"/>
              <p:cNvSpPr/>
              <p:nvPr/>
            </p:nvSpPr>
            <p:spPr>
              <a:xfrm>
                <a:off x="1699314" y="5992572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14" y="5992572"/>
                <a:ext cx="94718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7" name="Rectangle 296"/>
              <p:cNvSpPr/>
              <p:nvPr/>
            </p:nvSpPr>
            <p:spPr>
              <a:xfrm>
                <a:off x="4251289" y="5978924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7" name="Rectangle 2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289" y="5978924"/>
                <a:ext cx="947182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8" name="Rectangle 297"/>
              <p:cNvSpPr/>
              <p:nvPr/>
            </p:nvSpPr>
            <p:spPr>
              <a:xfrm>
                <a:off x="5922410" y="5951628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8" name="Rectangle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410" y="5951628"/>
                <a:ext cx="947182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9" name="Rectangle 298"/>
              <p:cNvSpPr/>
              <p:nvPr/>
            </p:nvSpPr>
            <p:spPr>
              <a:xfrm>
                <a:off x="8571599" y="6006112"/>
                <a:ext cx="947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9" name="Rectangle 2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599" y="6006112"/>
                <a:ext cx="947182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Rectangle 304"/>
              <p:cNvSpPr/>
              <p:nvPr/>
            </p:nvSpPr>
            <p:spPr>
              <a:xfrm>
                <a:off x="1076919" y="7298615"/>
                <a:ext cx="9038436" cy="70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𝐻</m:t>
                    </m:r>
                    <m:r>
                      <a:rPr lang="en-US" sz="2800" b="0" i="1" smtClean="0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𝐻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𝐼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(|</m:t>
                    </m:r>
                    <m:d>
                      <m:dPr>
                        <m:begChr m:val=""/>
                        <m:endChr m:val="⟩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000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  <m:r>
                          <a:rPr lang="en-US" sz="2800" i="1">
                            <a:latin typeface="Cambria Math"/>
                          </a:rPr>
                          <m:t>00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11</m:t>
                        </m:r>
                        <m:r>
                          <a:rPr lang="en-US" sz="2800" i="1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05" name="Rectangle 3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19" y="7298615"/>
                <a:ext cx="9038436" cy="70070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Rectangle 305"/>
              <p:cNvSpPr/>
              <p:nvPr/>
            </p:nvSpPr>
            <p:spPr>
              <a:xfrm>
                <a:off x="924187" y="7902652"/>
                <a:ext cx="1625355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𝐶𝑋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)+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𝐶𝑋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6" name="Rectangle 3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87" y="7902652"/>
                <a:ext cx="16253552" cy="89896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Rectangle 306"/>
              <p:cNvSpPr/>
              <p:nvPr/>
            </p:nvSpPr>
            <p:spPr>
              <a:xfrm>
                <a:off x="912811" y="8805692"/>
                <a:ext cx="162599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𝑋</m:t>
                      </m:r>
                      <m:r>
                        <a:rPr lang="en-US" sz="2800" b="0" i="1" smtClean="0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𝑍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(|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i="1">
                          <a:latin typeface="Cambria Math"/>
                        </a:rPr>
                        <m:t>|</m:t>
                      </m:r>
                      <m:r>
                        <a:rPr lang="en-US" sz="2800" b="0" i="1" smtClean="0">
                          <a:latin typeface="Cambria Math"/>
                        </a:rPr>
                        <m:t>1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d>
                        <m:dPr>
                          <m:begChr m:val="|"/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07" name="Rectangle 3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11" y="8805692"/>
                <a:ext cx="16259964" cy="89896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8" name="Rectangle 307"/>
          <p:cNvSpPr/>
          <p:nvPr/>
        </p:nvSpPr>
        <p:spPr>
          <a:xfrm>
            <a:off x="574483" y="254045"/>
            <a:ext cx="10015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 Analysis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9EDB"/>
        </a:solidFill>
        <a:effectLst/>
      </p:bgPr>
    </p:bg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64"/>
          <p:cNvGrpSpPr/>
          <p:nvPr/>
        </p:nvGrpSpPr>
        <p:grpSpPr>
          <a:xfrm>
            <a:off x="5861930" y="4492613"/>
            <a:ext cx="4688426" cy="3408915"/>
            <a:chOff x="0" y="0"/>
            <a:chExt cx="6251235" cy="4545220"/>
          </a:xfrm>
        </p:grpSpPr>
        <p:grpSp>
          <p:nvGrpSpPr>
            <p:cNvPr id="2681" name="Google Shape;268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682" name="Google Shape;26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4" name="Google Shape;268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685" name="Google Shape;268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6" name="Google Shape;26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7" name="Google Shape;268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688" name="Google Shape;26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0" name="Google Shape;269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691" name="Google Shape;269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2" name="Google Shape;269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3" name="Google Shape;269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694" name="Google Shape;269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5" name="Google Shape;269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6" name="Google Shape;269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697" name="Google Shape;269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8" name="Google Shape;269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9" name="Google Shape;269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00" name="Google Shape;270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1" name="Google Shape;270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2" name="Google Shape;270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03" name="Google Shape;270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4" name="Google Shape;270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5" name="Google Shape;270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06" name="Google Shape;270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7" name="Google Shape;270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8" name="Google Shape;270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09" name="Google Shape;270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0" name="Google Shape;271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1" name="Google Shape;271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12" name="Google Shape;27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3" name="Google Shape;27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4" name="Google Shape;271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15" name="Google Shape;271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6" name="Google Shape;27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7" name="Google Shape;271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18" name="Google Shape;27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9" name="Google Shape;27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0" name="Google Shape;2720;p64"/>
          <p:cNvGrpSpPr/>
          <p:nvPr/>
        </p:nvGrpSpPr>
        <p:grpSpPr>
          <a:xfrm>
            <a:off x="-417908" y="1807738"/>
            <a:ext cx="8694805" cy="8983769"/>
            <a:chOff x="0" y="0"/>
            <a:chExt cx="11593074" cy="11978359"/>
          </a:xfrm>
        </p:grpSpPr>
        <p:sp>
          <p:nvSpPr>
            <p:cNvPr id="2721" name="Google Shape;2721;p64"/>
            <p:cNvSpPr/>
            <p:nvPr/>
          </p:nvSpPr>
          <p:spPr>
            <a:xfrm rot="177908">
              <a:off x="4947317" y="261165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64"/>
            <p:cNvSpPr/>
            <p:nvPr/>
          </p:nvSpPr>
          <p:spPr>
            <a:xfrm rot="-448275">
              <a:off x="338522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64"/>
            <p:cNvSpPr/>
            <p:nvPr/>
          </p:nvSpPr>
          <p:spPr>
            <a:xfrm rot="650405">
              <a:off x="5534350" y="38113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64"/>
            <p:cNvSpPr/>
            <p:nvPr/>
          </p:nvSpPr>
          <p:spPr>
            <a:xfrm rot="24221">
              <a:off x="3922902" y="43940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64"/>
            <p:cNvSpPr/>
            <p:nvPr/>
          </p:nvSpPr>
          <p:spPr>
            <a:xfrm rot="-625569">
              <a:off x="3948904" y="201764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89" y="0"/>
                  </a:lnTo>
                  <a:lnTo>
                    <a:pt x="2909089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64"/>
            <p:cNvSpPr/>
            <p:nvPr/>
          </p:nvSpPr>
          <p:spPr>
            <a:xfrm rot="-1251753">
              <a:off x="2506759" y="564749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64"/>
            <p:cNvSpPr/>
            <p:nvPr/>
          </p:nvSpPr>
          <p:spPr>
            <a:xfrm rot="-153071">
              <a:off x="4547762" y="182518"/>
              <a:ext cx="2909089" cy="7444970"/>
            </a:xfrm>
            <a:custGeom>
              <a:avLst/>
              <a:gdLst/>
              <a:ahLst/>
              <a:cxnLst/>
              <a:rect l="l" t="t" r="r" b="b"/>
              <a:pathLst>
                <a:path w="2909089" h="7444970" extrusionOk="0">
                  <a:moveTo>
                    <a:pt x="0" y="0"/>
                  </a:moveTo>
                  <a:lnTo>
                    <a:pt x="2909090" y="0"/>
                  </a:lnTo>
                  <a:lnTo>
                    <a:pt x="2909090" y="7444970"/>
                  </a:lnTo>
                  <a:lnTo>
                    <a:pt x="0" y="7444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l="-2708" r="-271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64"/>
            <p:cNvSpPr/>
            <p:nvPr/>
          </p:nvSpPr>
          <p:spPr>
            <a:xfrm rot="-779256">
              <a:off x="3029820" y="440222"/>
              <a:ext cx="4339611" cy="7925500"/>
            </a:xfrm>
            <a:custGeom>
              <a:avLst/>
              <a:gdLst/>
              <a:ahLst/>
              <a:cxnLst/>
              <a:rect l="l" t="t" r="r" b="b"/>
              <a:pathLst>
                <a:path w="4339611" h="7925500" extrusionOk="0">
                  <a:moveTo>
                    <a:pt x="0" y="0"/>
                  </a:moveTo>
                  <a:lnTo>
                    <a:pt x="4339611" y="0"/>
                  </a:lnTo>
                  <a:lnTo>
                    <a:pt x="4339611" y="7925501"/>
                  </a:lnTo>
                  <a:lnTo>
                    <a:pt x="0" y="79255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64"/>
            <p:cNvSpPr/>
            <p:nvPr/>
          </p:nvSpPr>
          <p:spPr>
            <a:xfrm>
              <a:off x="0" y="5181920"/>
              <a:ext cx="11593074" cy="6796439"/>
            </a:xfrm>
            <a:custGeom>
              <a:avLst/>
              <a:gdLst/>
              <a:ahLst/>
              <a:cxnLst/>
              <a:rect l="l" t="t" r="r" b="b"/>
              <a:pathLst>
                <a:path w="11593074" h="6796439" extrusionOk="0">
                  <a:moveTo>
                    <a:pt x="0" y="0"/>
                  </a:moveTo>
                  <a:lnTo>
                    <a:pt x="11593074" y="0"/>
                  </a:lnTo>
                  <a:lnTo>
                    <a:pt x="11593074" y="6796439"/>
                  </a:lnTo>
                  <a:lnTo>
                    <a:pt x="0" y="67964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0" name="Google Shape;2730;p64"/>
          <p:cNvGrpSpPr/>
          <p:nvPr/>
        </p:nvGrpSpPr>
        <p:grpSpPr>
          <a:xfrm>
            <a:off x="184966" y="23179"/>
            <a:ext cx="4688426" cy="3408915"/>
            <a:chOff x="0" y="0"/>
            <a:chExt cx="6251235" cy="4545220"/>
          </a:xfrm>
        </p:grpSpPr>
        <p:grpSp>
          <p:nvGrpSpPr>
            <p:cNvPr id="2731" name="Google Shape;273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32" name="Google Shape;273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3" name="Google Shape;273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4" name="Google Shape;273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35" name="Google Shape;273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7" name="Google Shape;273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38" name="Google Shape;27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9" name="Google Shape;27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0" name="Google Shape;274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41" name="Google Shape;274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2" name="Google Shape;27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3" name="Google Shape;274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44" name="Google Shape;27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6" name="Google Shape;274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47" name="Google Shape;27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8" name="Google Shape;27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9" name="Google Shape;274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50" name="Google Shape;27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2" name="Google Shape;275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53" name="Google Shape;27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5" name="Google Shape;275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56" name="Google Shape;27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8" name="Google Shape;275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59" name="Google Shape;27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1" name="Google Shape;276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762" name="Google Shape;27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4" name="Google Shape;276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765" name="Google Shape;27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6" name="Google Shape;27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7" name="Google Shape;276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768" name="Google Shape;27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70" name="Google Shape;2770;p64"/>
          <p:cNvGrpSpPr/>
          <p:nvPr/>
        </p:nvGrpSpPr>
        <p:grpSpPr>
          <a:xfrm>
            <a:off x="732377" y="-101591"/>
            <a:ext cx="4688426" cy="3408915"/>
            <a:chOff x="0" y="0"/>
            <a:chExt cx="6251235" cy="4545220"/>
          </a:xfrm>
        </p:grpSpPr>
        <p:grpSp>
          <p:nvGrpSpPr>
            <p:cNvPr id="2771" name="Google Shape;277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772" name="Google Shape;277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4" name="Google Shape;277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775" name="Google Shape;277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6" name="Google Shape;277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7" name="Google Shape;277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778" name="Google Shape;277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9" name="Google Shape;277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0" name="Google Shape;278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781" name="Google Shape;278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3" name="Google Shape;278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784" name="Google Shape;278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6" name="Google Shape;278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787" name="Google Shape;278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9" name="Google Shape;278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790" name="Google Shape;279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2" name="Google Shape;279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793" name="Google Shape;279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5" name="Google Shape;279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796" name="Google Shape;279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8" name="Google Shape;279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799" name="Google Shape;279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1" name="Google Shape;280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02" name="Google Shape;280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4" name="Google Shape;280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05" name="Google Shape;280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7" name="Google Shape;280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08" name="Google Shape;280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0" name="Google Shape;2810;p64"/>
          <p:cNvGrpSpPr/>
          <p:nvPr/>
        </p:nvGrpSpPr>
        <p:grpSpPr>
          <a:xfrm>
            <a:off x="11802463" y="-515340"/>
            <a:ext cx="4688426" cy="3408915"/>
            <a:chOff x="0" y="0"/>
            <a:chExt cx="6251235" cy="4545220"/>
          </a:xfrm>
        </p:grpSpPr>
        <p:grpSp>
          <p:nvGrpSpPr>
            <p:cNvPr id="2811" name="Google Shape;281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12" name="Google Shape;281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4" name="Google Shape;281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15" name="Google Shape;281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17" name="Google Shape;281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18" name="Google Shape;281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0" name="Google Shape;282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21" name="Google Shape;282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3" name="Google Shape;282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24" name="Google Shape;282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6" name="Google Shape;282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27" name="Google Shape;282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9" name="Google Shape;282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30" name="Google Shape;283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2" name="Google Shape;283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33" name="Google Shape;283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5" name="Google Shape;283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36" name="Google Shape;283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8" name="Google Shape;283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39" name="Google Shape;283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1" name="Google Shape;284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42" name="Google Shape;284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4" name="Google Shape;284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45" name="Google Shape;284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47" name="Google Shape;284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48" name="Google Shape;284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4"/>
          <p:cNvGrpSpPr/>
          <p:nvPr/>
        </p:nvGrpSpPr>
        <p:grpSpPr>
          <a:xfrm>
            <a:off x="11194260" y="808815"/>
            <a:ext cx="4688426" cy="3408915"/>
            <a:chOff x="0" y="0"/>
            <a:chExt cx="6251235" cy="4545220"/>
          </a:xfrm>
        </p:grpSpPr>
        <p:grpSp>
          <p:nvGrpSpPr>
            <p:cNvPr id="2851" name="Google Shape;2851;p64"/>
            <p:cNvGrpSpPr/>
            <p:nvPr/>
          </p:nvGrpSpPr>
          <p:grpSpPr>
            <a:xfrm>
              <a:off x="1898165" y="2706399"/>
              <a:ext cx="1227453" cy="1227453"/>
              <a:chOff x="0" y="0"/>
              <a:chExt cx="812800" cy="812800"/>
            </a:xfrm>
          </p:grpSpPr>
          <p:sp>
            <p:nvSpPr>
              <p:cNvPr id="2852" name="Google Shape;285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4" name="Google Shape;2854;p64"/>
            <p:cNvGrpSpPr/>
            <p:nvPr/>
          </p:nvGrpSpPr>
          <p:grpSpPr>
            <a:xfrm>
              <a:off x="4415735" y="1556858"/>
              <a:ext cx="1835500" cy="1689298"/>
              <a:chOff x="0" y="0"/>
              <a:chExt cx="883145" cy="812800"/>
            </a:xfrm>
          </p:grpSpPr>
          <p:sp>
            <p:nvSpPr>
              <p:cNvPr id="2855" name="Google Shape;2855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7" name="Google Shape;2857;p64"/>
            <p:cNvGrpSpPr/>
            <p:nvPr/>
          </p:nvGrpSpPr>
          <p:grpSpPr>
            <a:xfrm>
              <a:off x="3571086" y="1924936"/>
              <a:ext cx="1689298" cy="1689298"/>
              <a:chOff x="0" y="0"/>
              <a:chExt cx="812800" cy="812800"/>
            </a:xfrm>
          </p:grpSpPr>
          <p:sp>
            <p:nvSpPr>
              <p:cNvPr id="2858" name="Google Shape;285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0" name="Google Shape;2860;p64"/>
            <p:cNvGrpSpPr/>
            <p:nvPr/>
          </p:nvGrpSpPr>
          <p:grpSpPr>
            <a:xfrm>
              <a:off x="4052561" y="1311210"/>
              <a:ext cx="1689298" cy="1689298"/>
              <a:chOff x="0" y="0"/>
              <a:chExt cx="812800" cy="812800"/>
            </a:xfrm>
          </p:grpSpPr>
          <p:sp>
            <p:nvSpPr>
              <p:cNvPr id="2861" name="Google Shape;286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3" name="Google Shape;2863;p64"/>
            <p:cNvGrpSpPr/>
            <p:nvPr/>
          </p:nvGrpSpPr>
          <p:grpSpPr>
            <a:xfrm>
              <a:off x="2533679" y="0"/>
              <a:ext cx="1689298" cy="1689298"/>
              <a:chOff x="0" y="0"/>
              <a:chExt cx="812800" cy="812800"/>
            </a:xfrm>
          </p:grpSpPr>
          <p:sp>
            <p:nvSpPr>
              <p:cNvPr id="2864" name="Google Shape;286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6" name="Google Shape;2866;p64"/>
            <p:cNvGrpSpPr/>
            <p:nvPr/>
          </p:nvGrpSpPr>
          <p:grpSpPr>
            <a:xfrm>
              <a:off x="1689030" y="712209"/>
              <a:ext cx="1689298" cy="1689298"/>
              <a:chOff x="0" y="0"/>
              <a:chExt cx="812800" cy="812800"/>
            </a:xfrm>
          </p:grpSpPr>
          <p:sp>
            <p:nvSpPr>
              <p:cNvPr id="2867" name="Google Shape;286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9" name="Google Shape;2869;p64"/>
            <p:cNvGrpSpPr/>
            <p:nvPr/>
          </p:nvGrpSpPr>
          <p:grpSpPr>
            <a:xfrm>
              <a:off x="844649" y="1311210"/>
              <a:ext cx="1689298" cy="1689298"/>
              <a:chOff x="0" y="0"/>
              <a:chExt cx="812800" cy="812800"/>
            </a:xfrm>
          </p:grpSpPr>
          <p:sp>
            <p:nvSpPr>
              <p:cNvPr id="2870" name="Google Shape;287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2" name="Google Shape;2872;p64"/>
            <p:cNvGrpSpPr/>
            <p:nvPr/>
          </p:nvGrpSpPr>
          <p:grpSpPr>
            <a:xfrm>
              <a:off x="0" y="1924936"/>
              <a:ext cx="1689298" cy="1689298"/>
              <a:chOff x="0" y="0"/>
              <a:chExt cx="812800" cy="812800"/>
            </a:xfrm>
          </p:grpSpPr>
          <p:sp>
            <p:nvSpPr>
              <p:cNvPr id="2873" name="Google Shape;287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5" name="Google Shape;2875;p64"/>
            <p:cNvGrpSpPr/>
            <p:nvPr/>
          </p:nvGrpSpPr>
          <p:grpSpPr>
            <a:xfrm>
              <a:off x="972496" y="2155858"/>
              <a:ext cx="1689298" cy="1689298"/>
              <a:chOff x="0" y="0"/>
              <a:chExt cx="812800" cy="812800"/>
            </a:xfrm>
          </p:grpSpPr>
          <p:sp>
            <p:nvSpPr>
              <p:cNvPr id="2876" name="Google Shape;287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8" name="Google Shape;2878;p64"/>
            <p:cNvGrpSpPr/>
            <p:nvPr/>
          </p:nvGrpSpPr>
          <p:grpSpPr>
            <a:xfrm>
              <a:off x="2363263" y="2855922"/>
              <a:ext cx="1689298" cy="1689298"/>
              <a:chOff x="0" y="0"/>
              <a:chExt cx="812800" cy="812800"/>
            </a:xfrm>
          </p:grpSpPr>
          <p:sp>
            <p:nvSpPr>
              <p:cNvPr id="2879" name="Google Shape;287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1" name="Google Shape;2881;p64"/>
            <p:cNvGrpSpPr/>
            <p:nvPr/>
          </p:nvGrpSpPr>
          <p:grpSpPr>
            <a:xfrm>
              <a:off x="3438834" y="2855922"/>
              <a:ext cx="1227453" cy="1227453"/>
              <a:chOff x="0" y="0"/>
              <a:chExt cx="812800" cy="812800"/>
            </a:xfrm>
          </p:grpSpPr>
          <p:sp>
            <p:nvSpPr>
              <p:cNvPr id="2882" name="Google Shape;288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4" name="Google Shape;2884;p64"/>
            <p:cNvGrpSpPr/>
            <p:nvPr/>
          </p:nvGrpSpPr>
          <p:grpSpPr>
            <a:xfrm>
              <a:off x="2072102" y="1311210"/>
              <a:ext cx="2150875" cy="2150875"/>
              <a:chOff x="0" y="0"/>
              <a:chExt cx="812800" cy="812800"/>
            </a:xfrm>
          </p:grpSpPr>
          <p:sp>
            <p:nvSpPr>
              <p:cNvPr id="2885" name="Google Shape;288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7" name="Google Shape;2887;p64"/>
            <p:cNvGrpSpPr/>
            <p:nvPr/>
          </p:nvGrpSpPr>
          <p:grpSpPr>
            <a:xfrm>
              <a:off x="3669757" y="697483"/>
              <a:ext cx="1227453" cy="1227453"/>
              <a:chOff x="0" y="0"/>
              <a:chExt cx="812800" cy="812800"/>
            </a:xfrm>
          </p:grpSpPr>
          <p:sp>
            <p:nvSpPr>
              <p:cNvPr id="2888" name="Google Shape;288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96" name="Google Shape;2896;p64"/>
          <p:cNvGrpSpPr/>
          <p:nvPr/>
        </p:nvGrpSpPr>
        <p:grpSpPr>
          <a:xfrm>
            <a:off x="1087628" y="7860051"/>
            <a:ext cx="2882847" cy="2096093"/>
            <a:chOff x="0" y="0"/>
            <a:chExt cx="3843796" cy="2794791"/>
          </a:xfrm>
        </p:grpSpPr>
        <p:grpSp>
          <p:nvGrpSpPr>
            <p:cNvPr id="2897" name="Google Shape;289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898" name="Google Shape;289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0" name="Google Shape;290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01" name="Google Shape;290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04" name="Google Shape;290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6" name="Google Shape;290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07" name="Google Shape;290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9" name="Google Shape;290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10" name="Google Shape;291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2" name="Google Shape;291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13" name="Google Shape;291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5" name="Google Shape;291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16" name="Google Shape;291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19" name="Google Shape;291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1" name="Google Shape;292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22" name="Google Shape;292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4" name="Google Shape;292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25" name="Google Shape;292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7" name="Google Shape;292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28" name="Google Shape;292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0" name="Google Shape;293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31" name="Google Shape;293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3" name="Google Shape;293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34" name="Google Shape;293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36" name="Google Shape;2936;p64"/>
          <p:cNvGrpSpPr/>
          <p:nvPr/>
        </p:nvGrpSpPr>
        <p:grpSpPr>
          <a:xfrm>
            <a:off x="-57891" y="8052367"/>
            <a:ext cx="2882847" cy="2096093"/>
            <a:chOff x="0" y="0"/>
            <a:chExt cx="3843796" cy="2794791"/>
          </a:xfrm>
        </p:grpSpPr>
        <p:grpSp>
          <p:nvGrpSpPr>
            <p:cNvPr id="2937" name="Google Shape;2937;p64"/>
            <p:cNvGrpSpPr/>
            <p:nvPr/>
          </p:nvGrpSpPr>
          <p:grpSpPr>
            <a:xfrm>
              <a:off x="1167154" y="1664126"/>
              <a:ext cx="754743" cy="754743"/>
              <a:chOff x="0" y="0"/>
              <a:chExt cx="812800" cy="812800"/>
            </a:xfrm>
          </p:grpSpPr>
          <p:sp>
            <p:nvSpPr>
              <p:cNvPr id="2938" name="Google Shape;293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0" name="Google Shape;2940;p64"/>
            <p:cNvGrpSpPr/>
            <p:nvPr/>
          </p:nvGrpSpPr>
          <p:grpSpPr>
            <a:xfrm>
              <a:off x="2715173" y="957290"/>
              <a:ext cx="1128623" cy="1038725"/>
              <a:chOff x="0" y="0"/>
              <a:chExt cx="883145" cy="812800"/>
            </a:xfrm>
          </p:grpSpPr>
          <p:sp>
            <p:nvSpPr>
              <p:cNvPr id="2941" name="Google Shape;2941;p64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3" name="Google Shape;2943;p64"/>
            <p:cNvGrpSpPr/>
            <p:nvPr/>
          </p:nvGrpSpPr>
          <p:grpSpPr>
            <a:xfrm>
              <a:off x="2195810" y="1183616"/>
              <a:ext cx="1038725" cy="1038725"/>
              <a:chOff x="0" y="0"/>
              <a:chExt cx="812800" cy="812800"/>
            </a:xfrm>
          </p:grpSpPr>
          <p:sp>
            <p:nvSpPr>
              <p:cNvPr id="2944" name="Google Shape;294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64"/>
            <p:cNvGrpSpPr/>
            <p:nvPr/>
          </p:nvGrpSpPr>
          <p:grpSpPr>
            <a:xfrm>
              <a:off x="2491862" y="806244"/>
              <a:ext cx="1038725" cy="1038725"/>
              <a:chOff x="0" y="0"/>
              <a:chExt cx="812800" cy="812800"/>
            </a:xfrm>
          </p:grpSpPr>
          <p:sp>
            <p:nvSpPr>
              <p:cNvPr id="2947" name="Google Shape;2947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9" name="Google Shape;2949;p64"/>
            <p:cNvGrpSpPr/>
            <p:nvPr/>
          </p:nvGrpSpPr>
          <p:grpSpPr>
            <a:xfrm>
              <a:off x="1557923" y="0"/>
              <a:ext cx="1038725" cy="1038725"/>
              <a:chOff x="0" y="0"/>
              <a:chExt cx="812800" cy="812800"/>
            </a:xfrm>
          </p:grpSpPr>
          <p:sp>
            <p:nvSpPr>
              <p:cNvPr id="2950" name="Google Shape;2950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2" name="Google Shape;2952;p64"/>
            <p:cNvGrpSpPr/>
            <p:nvPr/>
          </p:nvGrpSpPr>
          <p:grpSpPr>
            <a:xfrm>
              <a:off x="1038560" y="437927"/>
              <a:ext cx="1038725" cy="1038725"/>
              <a:chOff x="0" y="0"/>
              <a:chExt cx="812800" cy="812800"/>
            </a:xfrm>
          </p:grpSpPr>
          <p:sp>
            <p:nvSpPr>
              <p:cNvPr id="2953" name="Google Shape;2953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5" name="Google Shape;2955;p64"/>
            <p:cNvGrpSpPr/>
            <p:nvPr/>
          </p:nvGrpSpPr>
          <p:grpSpPr>
            <a:xfrm>
              <a:off x="519363" y="806244"/>
              <a:ext cx="1038725" cy="1038725"/>
              <a:chOff x="0" y="0"/>
              <a:chExt cx="812800" cy="812800"/>
            </a:xfrm>
          </p:grpSpPr>
          <p:sp>
            <p:nvSpPr>
              <p:cNvPr id="2956" name="Google Shape;2956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8" name="Google Shape;2958;p64"/>
            <p:cNvGrpSpPr/>
            <p:nvPr/>
          </p:nvGrpSpPr>
          <p:grpSpPr>
            <a:xfrm>
              <a:off x="0" y="1183616"/>
              <a:ext cx="1038725" cy="1038725"/>
              <a:chOff x="0" y="0"/>
              <a:chExt cx="812800" cy="812800"/>
            </a:xfrm>
          </p:grpSpPr>
          <p:sp>
            <p:nvSpPr>
              <p:cNvPr id="2959" name="Google Shape;2959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1" name="Google Shape;2961;p64"/>
            <p:cNvGrpSpPr/>
            <p:nvPr/>
          </p:nvGrpSpPr>
          <p:grpSpPr>
            <a:xfrm>
              <a:off x="597974" y="1325607"/>
              <a:ext cx="1038725" cy="1038725"/>
              <a:chOff x="0" y="0"/>
              <a:chExt cx="812800" cy="812800"/>
            </a:xfrm>
          </p:grpSpPr>
          <p:sp>
            <p:nvSpPr>
              <p:cNvPr id="2962" name="Google Shape;2962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3" name="Google Shape;2963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4" name="Google Shape;2964;p64"/>
            <p:cNvGrpSpPr/>
            <p:nvPr/>
          </p:nvGrpSpPr>
          <p:grpSpPr>
            <a:xfrm>
              <a:off x="1453137" y="1756066"/>
              <a:ext cx="1038725" cy="1038725"/>
              <a:chOff x="0" y="0"/>
              <a:chExt cx="812800" cy="812800"/>
            </a:xfrm>
          </p:grpSpPr>
          <p:sp>
            <p:nvSpPr>
              <p:cNvPr id="2965" name="Google Shape;2965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7" name="Google Shape;2967;p64"/>
            <p:cNvGrpSpPr/>
            <p:nvPr/>
          </p:nvGrpSpPr>
          <p:grpSpPr>
            <a:xfrm>
              <a:off x="2114490" y="1756066"/>
              <a:ext cx="754743" cy="754743"/>
              <a:chOff x="0" y="0"/>
              <a:chExt cx="812800" cy="812800"/>
            </a:xfrm>
          </p:grpSpPr>
          <p:sp>
            <p:nvSpPr>
              <p:cNvPr id="2968" name="Google Shape;2968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0" name="Google Shape;2970;p64"/>
            <p:cNvGrpSpPr/>
            <p:nvPr/>
          </p:nvGrpSpPr>
          <p:grpSpPr>
            <a:xfrm>
              <a:off x="1274106" y="806244"/>
              <a:ext cx="1322542" cy="1322542"/>
              <a:chOff x="0" y="0"/>
              <a:chExt cx="812800" cy="812800"/>
            </a:xfrm>
          </p:grpSpPr>
          <p:sp>
            <p:nvSpPr>
              <p:cNvPr id="2971" name="Google Shape;2971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3" name="Google Shape;2973;p64"/>
            <p:cNvGrpSpPr/>
            <p:nvPr/>
          </p:nvGrpSpPr>
          <p:grpSpPr>
            <a:xfrm>
              <a:off x="2256481" y="428872"/>
              <a:ext cx="754743" cy="754743"/>
              <a:chOff x="0" y="0"/>
              <a:chExt cx="812800" cy="812800"/>
            </a:xfrm>
          </p:grpSpPr>
          <p:sp>
            <p:nvSpPr>
              <p:cNvPr id="2974" name="Google Shape;2974;p6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6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7725" tIns="47725" rIns="47725" bIns="47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76" name="Google Shape;2976;p64"/>
          <p:cNvSpPr/>
          <p:nvPr/>
        </p:nvSpPr>
        <p:spPr>
          <a:xfrm flipH="1">
            <a:off x="12113157" y="1214210"/>
            <a:ext cx="7629996" cy="11057965"/>
          </a:xfrm>
          <a:custGeom>
            <a:avLst/>
            <a:gdLst/>
            <a:ahLst/>
            <a:cxnLst/>
            <a:rect l="l" t="t" r="r" b="b"/>
            <a:pathLst>
              <a:path w="7629996" h="11057965" extrusionOk="0">
                <a:moveTo>
                  <a:pt x="7629996" y="0"/>
                </a:moveTo>
                <a:lnTo>
                  <a:pt x="0" y="0"/>
                </a:lnTo>
                <a:lnTo>
                  <a:pt x="0" y="11057965"/>
                </a:lnTo>
                <a:lnTo>
                  <a:pt x="7629996" y="11057965"/>
                </a:lnTo>
                <a:lnTo>
                  <a:pt x="7629996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7" name="Google Shape;2977;p64"/>
          <p:cNvGrpSpPr/>
          <p:nvPr/>
        </p:nvGrpSpPr>
        <p:grpSpPr>
          <a:xfrm>
            <a:off x="7336736" y="400462"/>
            <a:ext cx="3877205" cy="1241962"/>
            <a:chOff x="0" y="0"/>
            <a:chExt cx="5169606" cy="1655949"/>
          </a:xfrm>
        </p:grpSpPr>
        <p:sp>
          <p:nvSpPr>
            <p:cNvPr id="2978" name="Google Shape;2978;p64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64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64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1" name="Google Shape;2981;p64"/>
          <p:cNvSpPr txBox="1"/>
          <p:nvPr/>
        </p:nvSpPr>
        <p:spPr>
          <a:xfrm>
            <a:off x="2926749" y="3889630"/>
            <a:ext cx="13145975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None/>
            </a:pPr>
            <a:r>
              <a:rPr lang="en-US" sz="9600" b="0" i="0" u="none" strike="noStrike" cap="none" dirty="0" smtClean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TERIMA KASIH</a:t>
            </a:r>
            <a:endParaRPr sz="9600" b="0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"/>
          <p:cNvGrpSpPr/>
          <p:nvPr/>
        </p:nvGrpSpPr>
        <p:grpSpPr>
          <a:xfrm>
            <a:off x="10948447" y="197075"/>
            <a:ext cx="7413598" cy="5390365"/>
            <a:chOff x="0" y="0"/>
            <a:chExt cx="9884798" cy="7187153"/>
          </a:xfrm>
        </p:grpSpPr>
        <p:grpSp>
          <p:nvGrpSpPr>
            <p:cNvPr id="273" name="Google Shape;273;p1"/>
            <p:cNvGrpSpPr/>
            <p:nvPr/>
          </p:nvGrpSpPr>
          <p:grpSpPr>
            <a:xfrm>
              <a:off x="6982404" y="2461789"/>
              <a:ext cx="2902394" cy="2671211"/>
              <a:chOff x="0" y="0"/>
              <a:chExt cx="883145" cy="812800"/>
            </a:xfrm>
          </p:grpSpPr>
          <p:sp>
            <p:nvSpPr>
              <p:cNvPr id="274" name="Google Shape;274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"/>
            <p:cNvGrpSpPr/>
            <p:nvPr/>
          </p:nvGrpSpPr>
          <p:grpSpPr>
            <a:xfrm>
              <a:off x="5646798" y="3043815"/>
              <a:ext cx="2671211" cy="2671211"/>
              <a:chOff x="0" y="0"/>
              <a:chExt cx="812800" cy="81280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"/>
            <p:cNvGrpSpPr/>
            <p:nvPr/>
          </p:nvGrpSpPr>
          <p:grpSpPr>
            <a:xfrm>
              <a:off x="6408133" y="2073357"/>
              <a:ext cx="2671211" cy="2671211"/>
              <a:chOff x="0" y="0"/>
              <a:chExt cx="812800" cy="812800"/>
            </a:xfrm>
          </p:grpSpPr>
          <p:sp>
            <p:nvSpPr>
              <p:cNvPr id="280" name="Google Shape;28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"/>
            <p:cNvGrpSpPr/>
            <p:nvPr/>
          </p:nvGrpSpPr>
          <p:grpSpPr>
            <a:xfrm>
              <a:off x="4006393" y="0"/>
              <a:ext cx="2671211" cy="2671211"/>
              <a:chOff x="0" y="0"/>
              <a:chExt cx="812800" cy="812800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5" name="Google Shape;285;p1"/>
            <p:cNvGrpSpPr/>
            <p:nvPr/>
          </p:nvGrpSpPr>
          <p:grpSpPr>
            <a:xfrm>
              <a:off x="2670787" y="1126184"/>
              <a:ext cx="2671211" cy="2671211"/>
              <a:chOff x="0" y="0"/>
              <a:chExt cx="812800" cy="812800"/>
            </a:xfrm>
          </p:grpSpPr>
          <p:sp>
            <p:nvSpPr>
              <p:cNvPr id="286" name="Google Shape;28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1"/>
            <p:cNvSpPr/>
            <p:nvPr/>
          </p:nvSpPr>
          <p:spPr>
            <a:xfrm>
              <a:off x="1335605" y="2073357"/>
              <a:ext cx="2671211" cy="2671211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FE2F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1" name="Google Shape;291;p1"/>
            <p:cNvGrpSpPr/>
            <p:nvPr/>
          </p:nvGrpSpPr>
          <p:grpSpPr>
            <a:xfrm>
              <a:off x="0" y="3043815"/>
              <a:ext cx="2671211" cy="2671211"/>
              <a:chOff x="0" y="0"/>
              <a:chExt cx="812800" cy="812800"/>
            </a:xfrm>
          </p:grpSpPr>
          <p:sp>
            <p:nvSpPr>
              <p:cNvPr id="292" name="Google Shape;29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"/>
            <p:cNvGrpSpPr/>
            <p:nvPr/>
          </p:nvGrpSpPr>
          <p:grpSpPr>
            <a:xfrm>
              <a:off x="1537764" y="3408962"/>
              <a:ext cx="2671211" cy="2671211"/>
              <a:chOff x="0" y="0"/>
              <a:chExt cx="812800" cy="81280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1"/>
            <p:cNvGrpSpPr/>
            <p:nvPr/>
          </p:nvGrpSpPr>
          <p:grpSpPr>
            <a:xfrm>
              <a:off x="3736922" y="4515942"/>
              <a:ext cx="2671211" cy="2671211"/>
              <a:chOff x="0" y="0"/>
              <a:chExt cx="812800" cy="812800"/>
            </a:xfrm>
          </p:grpSpPr>
          <p:sp>
            <p:nvSpPr>
              <p:cNvPr id="298" name="Google Shape;29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"/>
            <p:cNvGrpSpPr/>
            <p:nvPr/>
          </p:nvGrpSpPr>
          <p:grpSpPr>
            <a:xfrm>
              <a:off x="2671211" y="4515942"/>
              <a:ext cx="1940916" cy="1940916"/>
              <a:chOff x="0" y="0"/>
              <a:chExt cx="812800" cy="812800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" name="Google Shape;303;p1"/>
            <p:cNvGrpSpPr/>
            <p:nvPr/>
          </p:nvGrpSpPr>
          <p:grpSpPr>
            <a:xfrm>
              <a:off x="5437675" y="4515942"/>
              <a:ext cx="1940916" cy="1940916"/>
              <a:chOff x="0" y="0"/>
              <a:chExt cx="812800" cy="812800"/>
            </a:xfrm>
          </p:grpSpPr>
          <p:sp>
            <p:nvSpPr>
              <p:cNvPr id="304" name="Google Shape;30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"/>
            <p:cNvGrpSpPr/>
            <p:nvPr/>
          </p:nvGrpSpPr>
          <p:grpSpPr>
            <a:xfrm>
              <a:off x="3276522" y="2073357"/>
              <a:ext cx="3401082" cy="3401082"/>
              <a:chOff x="0" y="0"/>
              <a:chExt cx="812800" cy="81280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1"/>
            <p:cNvGrpSpPr/>
            <p:nvPr/>
          </p:nvGrpSpPr>
          <p:grpSpPr>
            <a:xfrm>
              <a:off x="5802822" y="1102899"/>
              <a:ext cx="1940916" cy="1940916"/>
              <a:chOff x="0" y="0"/>
              <a:chExt cx="812800" cy="812800"/>
            </a:xfrm>
          </p:grpSpPr>
          <p:sp>
            <p:nvSpPr>
              <p:cNvPr id="310" name="Google Shape;31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3500" tIns="43500" rIns="43500" bIns="435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1"/>
          <p:cNvGrpSpPr/>
          <p:nvPr/>
        </p:nvGrpSpPr>
        <p:grpSpPr>
          <a:xfrm>
            <a:off x="26787" y="16181"/>
            <a:ext cx="3901152" cy="4024614"/>
            <a:chOff x="0" y="0"/>
            <a:chExt cx="5201537" cy="5366153"/>
          </a:xfrm>
        </p:grpSpPr>
        <p:grpSp>
          <p:nvGrpSpPr>
            <p:cNvPr id="313" name="Google Shape;313;p1"/>
            <p:cNvGrpSpPr/>
            <p:nvPr/>
          </p:nvGrpSpPr>
          <p:grpSpPr>
            <a:xfrm>
              <a:off x="326610" y="572061"/>
              <a:ext cx="4528736" cy="4794092"/>
              <a:chOff x="0" y="-47625"/>
              <a:chExt cx="812800" cy="860425"/>
            </a:xfrm>
          </p:grpSpPr>
          <p:sp>
            <p:nvSpPr>
              <p:cNvPr id="314" name="Google Shape;314;p1"/>
              <p:cNvSpPr/>
              <p:nvPr/>
            </p:nvSpPr>
            <p:spPr>
              <a:xfrm>
                <a:off x="0" y="0"/>
                <a:ext cx="796908" cy="298565"/>
              </a:xfrm>
              <a:custGeom>
                <a:avLst/>
                <a:gdLst/>
                <a:ahLst/>
                <a:cxnLst/>
                <a:rect l="l" t="t" r="r" b="b"/>
                <a:pathLst>
                  <a:path w="796908" h="298565" extrusionOk="0">
                    <a:moveTo>
                      <a:pt x="130492" y="0"/>
                    </a:moveTo>
                    <a:lnTo>
                      <a:pt x="666415" y="0"/>
                    </a:lnTo>
                    <a:cubicBezTo>
                      <a:pt x="738484" y="0"/>
                      <a:pt x="796908" y="58423"/>
                      <a:pt x="796908" y="130492"/>
                    </a:cubicBezTo>
                    <a:lnTo>
                      <a:pt x="796908" y="168073"/>
                    </a:lnTo>
                    <a:cubicBezTo>
                      <a:pt x="796908" y="240142"/>
                      <a:pt x="738484" y="298565"/>
                      <a:pt x="666415" y="298565"/>
                    </a:cubicBezTo>
                    <a:lnTo>
                      <a:pt x="130492" y="298565"/>
                    </a:lnTo>
                    <a:cubicBezTo>
                      <a:pt x="58423" y="298565"/>
                      <a:pt x="0" y="240142"/>
                      <a:pt x="0" y="168073"/>
                    </a:cubicBezTo>
                    <a:lnTo>
                      <a:pt x="0" y="130492"/>
                    </a:lnTo>
                    <a:cubicBezTo>
                      <a:pt x="0" y="58423"/>
                      <a:pt x="58423" y="0"/>
                      <a:pt x="130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"/>
            <p:cNvGrpSpPr/>
            <p:nvPr/>
          </p:nvGrpSpPr>
          <p:grpSpPr>
            <a:xfrm>
              <a:off x="714574" y="472777"/>
              <a:ext cx="1306951" cy="1306951"/>
              <a:chOff x="0" y="0"/>
              <a:chExt cx="812800" cy="812800"/>
            </a:xfrm>
          </p:grpSpPr>
          <p:sp>
            <p:nvSpPr>
              <p:cNvPr id="317" name="Google Shape;31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"/>
            <p:cNvGrpSpPr/>
            <p:nvPr/>
          </p:nvGrpSpPr>
          <p:grpSpPr>
            <a:xfrm>
              <a:off x="0" y="1529464"/>
              <a:ext cx="1306951" cy="1306951"/>
              <a:chOff x="0" y="0"/>
              <a:chExt cx="812800" cy="812800"/>
            </a:xfrm>
          </p:grpSpPr>
          <p:sp>
            <p:nvSpPr>
              <p:cNvPr id="320" name="Google Shape;32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"/>
            <p:cNvGrpSpPr/>
            <p:nvPr/>
          </p:nvGrpSpPr>
          <p:grpSpPr>
            <a:xfrm>
              <a:off x="1779588" y="0"/>
              <a:ext cx="1306951" cy="1306951"/>
              <a:chOff x="0" y="0"/>
              <a:chExt cx="812800" cy="812800"/>
            </a:xfrm>
          </p:grpSpPr>
          <p:sp>
            <p:nvSpPr>
              <p:cNvPr id="323" name="Google Shape;32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1"/>
            <p:cNvGrpSpPr/>
            <p:nvPr/>
          </p:nvGrpSpPr>
          <p:grpSpPr>
            <a:xfrm>
              <a:off x="1007615" y="1557020"/>
              <a:ext cx="1306951" cy="1306951"/>
              <a:chOff x="0" y="0"/>
              <a:chExt cx="812800" cy="812800"/>
            </a:xfrm>
          </p:grpSpPr>
          <p:sp>
            <p:nvSpPr>
              <p:cNvPr id="326" name="Google Shape;32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"/>
            <p:cNvGrpSpPr/>
            <p:nvPr/>
          </p:nvGrpSpPr>
          <p:grpSpPr>
            <a:xfrm>
              <a:off x="2021525" y="1529464"/>
              <a:ext cx="1306951" cy="1306951"/>
              <a:chOff x="0" y="0"/>
              <a:chExt cx="812800" cy="812800"/>
            </a:xfrm>
          </p:grpSpPr>
          <p:sp>
            <p:nvSpPr>
              <p:cNvPr id="329" name="Google Shape;32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"/>
            <p:cNvGrpSpPr/>
            <p:nvPr/>
          </p:nvGrpSpPr>
          <p:grpSpPr>
            <a:xfrm>
              <a:off x="3035435" y="1501908"/>
              <a:ext cx="1306951" cy="1306951"/>
              <a:chOff x="0" y="0"/>
              <a:chExt cx="812800" cy="812800"/>
            </a:xfrm>
          </p:grpSpPr>
          <p:sp>
            <p:nvSpPr>
              <p:cNvPr id="332" name="Google Shape;33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"/>
            <p:cNvGrpSpPr/>
            <p:nvPr/>
          </p:nvGrpSpPr>
          <p:grpSpPr>
            <a:xfrm>
              <a:off x="3894586" y="1374864"/>
              <a:ext cx="1306951" cy="1306951"/>
              <a:chOff x="0" y="0"/>
              <a:chExt cx="812800" cy="812800"/>
            </a:xfrm>
          </p:grpSpPr>
          <p:sp>
            <p:nvSpPr>
              <p:cNvPr id="335" name="Google Shape;33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"/>
            <p:cNvGrpSpPr/>
            <p:nvPr/>
          </p:nvGrpSpPr>
          <p:grpSpPr>
            <a:xfrm>
              <a:off x="3688910" y="653475"/>
              <a:ext cx="1306951" cy="1306951"/>
              <a:chOff x="0" y="0"/>
              <a:chExt cx="812800" cy="812800"/>
            </a:xfrm>
          </p:grpSpPr>
          <p:sp>
            <p:nvSpPr>
              <p:cNvPr id="338" name="Google Shape;33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1"/>
            <p:cNvGrpSpPr/>
            <p:nvPr/>
          </p:nvGrpSpPr>
          <p:grpSpPr>
            <a:xfrm>
              <a:off x="2897360" y="338758"/>
              <a:ext cx="1306951" cy="1306951"/>
              <a:chOff x="0" y="0"/>
              <a:chExt cx="812800" cy="812800"/>
            </a:xfrm>
          </p:grpSpPr>
          <p:sp>
            <p:nvSpPr>
              <p:cNvPr id="341" name="Google Shape;34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53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" name="Google Shape;343;p1"/>
            <p:cNvSpPr/>
            <p:nvPr/>
          </p:nvSpPr>
          <p:spPr>
            <a:xfrm>
              <a:off x="3117588" y="740389"/>
              <a:ext cx="1100010" cy="1644874"/>
            </a:xfrm>
            <a:custGeom>
              <a:avLst/>
              <a:gdLst/>
              <a:ahLst/>
              <a:cxnLst/>
              <a:rect l="l" t="t" r="r" b="b"/>
              <a:pathLst>
                <a:path w="1100010" h="1644874" extrusionOk="0">
                  <a:moveTo>
                    <a:pt x="0" y="0"/>
                  </a:moveTo>
                  <a:lnTo>
                    <a:pt x="1100010" y="0"/>
                  </a:lnTo>
                  <a:lnTo>
                    <a:pt x="1100010" y="1644874"/>
                  </a:lnTo>
                  <a:lnTo>
                    <a:pt x="0" y="16448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931251" y="740389"/>
              <a:ext cx="1669517" cy="1670213"/>
            </a:xfrm>
            <a:custGeom>
              <a:avLst/>
              <a:gdLst/>
              <a:ahLst/>
              <a:cxnLst/>
              <a:rect l="l" t="t" r="r" b="b"/>
              <a:pathLst>
                <a:path w="1669517" h="1670213" extrusionOk="0">
                  <a:moveTo>
                    <a:pt x="0" y="0"/>
                  </a:moveTo>
                  <a:lnTo>
                    <a:pt x="1669517" y="0"/>
                  </a:lnTo>
                  <a:lnTo>
                    <a:pt x="1669517" y="1670213"/>
                  </a:lnTo>
                  <a:lnTo>
                    <a:pt x="0" y="167021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2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1"/>
          <p:cNvGrpSpPr/>
          <p:nvPr/>
        </p:nvGrpSpPr>
        <p:grpSpPr>
          <a:xfrm>
            <a:off x="9981694" y="5288316"/>
            <a:ext cx="8246968" cy="5249185"/>
            <a:chOff x="0" y="0"/>
            <a:chExt cx="10995957" cy="6998913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7863750" y="2419375"/>
              <a:ext cx="3132207" cy="2882719"/>
              <a:chOff x="0" y="0"/>
              <a:chExt cx="883145" cy="812800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" name="Google Shape;429;p1"/>
            <p:cNvGrpSpPr/>
            <p:nvPr/>
          </p:nvGrpSpPr>
          <p:grpSpPr>
            <a:xfrm>
              <a:off x="6422391" y="2882719"/>
              <a:ext cx="2882719" cy="2882719"/>
              <a:chOff x="0" y="0"/>
              <a:chExt cx="812800" cy="812800"/>
            </a:xfrm>
          </p:grpSpPr>
          <p:sp>
            <p:nvSpPr>
              <p:cNvPr id="430" name="Google Shape;43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"/>
            <p:cNvGrpSpPr/>
            <p:nvPr/>
          </p:nvGrpSpPr>
          <p:grpSpPr>
            <a:xfrm>
              <a:off x="6422391" y="978016"/>
              <a:ext cx="2882719" cy="2882719"/>
              <a:chOff x="0" y="0"/>
              <a:chExt cx="812800" cy="812800"/>
            </a:xfrm>
          </p:grpSpPr>
          <p:sp>
            <p:nvSpPr>
              <p:cNvPr id="433" name="Google Shape;43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5" name="Google Shape;435;p1"/>
            <p:cNvGrpSpPr/>
            <p:nvPr/>
          </p:nvGrpSpPr>
          <p:grpSpPr>
            <a:xfrm>
              <a:off x="4981032" y="0"/>
              <a:ext cx="2882719" cy="2882719"/>
              <a:chOff x="0" y="0"/>
              <a:chExt cx="812800" cy="812800"/>
            </a:xfrm>
          </p:grpSpPr>
          <p:sp>
            <p:nvSpPr>
              <p:cNvPr id="436" name="Google Shape;43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"/>
            <p:cNvGrpSpPr/>
            <p:nvPr/>
          </p:nvGrpSpPr>
          <p:grpSpPr>
            <a:xfrm>
              <a:off x="2882719" y="788120"/>
              <a:ext cx="2882719" cy="2882719"/>
              <a:chOff x="0" y="0"/>
              <a:chExt cx="812800" cy="812800"/>
            </a:xfrm>
          </p:grpSpPr>
          <p:sp>
            <p:nvSpPr>
              <p:cNvPr id="439" name="Google Shape;439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1" name="Google Shape;441;p1"/>
            <p:cNvGrpSpPr/>
            <p:nvPr/>
          </p:nvGrpSpPr>
          <p:grpSpPr>
            <a:xfrm>
              <a:off x="1252889" y="1851594"/>
              <a:ext cx="2882719" cy="2882719"/>
              <a:chOff x="0" y="0"/>
              <a:chExt cx="812800" cy="812800"/>
            </a:xfrm>
          </p:grpSpPr>
          <p:sp>
            <p:nvSpPr>
              <p:cNvPr id="442" name="Google Shape;442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"/>
            <p:cNvGrpSpPr/>
            <p:nvPr/>
          </p:nvGrpSpPr>
          <p:grpSpPr>
            <a:xfrm>
              <a:off x="0" y="2419375"/>
              <a:ext cx="2882719" cy="2882719"/>
              <a:chOff x="0" y="0"/>
              <a:chExt cx="812800" cy="812800"/>
            </a:xfrm>
          </p:grpSpPr>
          <p:sp>
            <p:nvSpPr>
              <p:cNvPr id="445" name="Google Shape;445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" name="Google Shape;447;p1"/>
            <p:cNvGrpSpPr/>
            <p:nvPr/>
          </p:nvGrpSpPr>
          <p:grpSpPr>
            <a:xfrm>
              <a:off x="1441359" y="2882719"/>
              <a:ext cx="2882719" cy="2882719"/>
              <a:chOff x="0" y="0"/>
              <a:chExt cx="812800" cy="812800"/>
            </a:xfrm>
          </p:grpSpPr>
          <p:sp>
            <p:nvSpPr>
              <p:cNvPr id="448" name="Google Shape;448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"/>
            <p:cNvGrpSpPr/>
            <p:nvPr/>
          </p:nvGrpSpPr>
          <p:grpSpPr>
            <a:xfrm>
              <a:off x="4135607" y="4116194"/>
              <a:ext cx="2882719" cy="2882719"/>
              <a:chOff x="0" y="0"/>
              <a:chExt cx="812800" cy="812800"/>
            </a:xfrm>
          </p:grpSpPr>
          <p:sp>
            <p:nvSpPr>
              <p:cNvPr id="451" name="Google Shape;451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" name="Google Shape;453;p1"/>
            <p:cNvGrpSpPr/>
            <p:nvPr/>
          </p:nvGrpSpPr>
          <p:grpSpPr>
            <a:xfrm>
              <a:off x="3379573" y="4116194"/>
              <a:ext cx="2094599" cy="2094599"/>
              <a:chOff x="0" y="0"/>
              <a:chExt cx="812800" cy="812800"/>
            </a:xfrm>
          </p:grpSpPr>
          <p:sp>
            <p:nvSpPr>
              <p:cNvPr id="454" name="Google Shape;454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"/>
            <p:cNvGrpSpPr/>
            <p:nvPr/>
          </p:nvGrpSpPr>
          <p:grpSpPr>
            <a:xfrm>
              <a:off x="5971026" y="4116194"/>
              <a:ext cx="2094599" cy="2094599"/>
              <a:chOff x="0" y="0"/>
              <a:chExt cx="812800" cy="812800"/>
            </a:xfrm>
          </p:grpSpPr>
          <p:sp>
            <p:nvSpPr>
              <p:cNvPr id="457" name="Google Shape;457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"/>
            <p:cNvGrpSpPr/>
            <p:nvPr/>
          </p:nvGrpSpPr>
          <p:grpSpPr>
            <a:xfrm>
              <a:off x="4032813" y="2419375"/>
              <a:ext cx="2882719" cy="2882719"/>
              <a:chOff x="0" y="0"/>
              <a:chExt cx="812800" cy="812800"/>
            </a:xfrm>
          </p:grpSpPr>
          <p:sp>
            <p:nvSpPr>
              <p:cNvPr id="460" name="Google Shape;46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"/>
            <p:cNvGrpSpPr/>
            <p:nvPr/>
          </p:nvGrpSpPr>
          <p:grpSpPr>
            <a:xfrm>
              <a:off x="8051606" y="1835419"/>
              <a:ext cx="2094599" cy="2094599"/>
              <a:chOff x="0" y="0"/>
              <a:chExt cx="812800" cy="812800"/>
            </a:xfrm>
          </p:grpSpPr>
          <p:sp>
            <p:nvSpPr>
              <p:cNvPr id="463" name="Google Shape;46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5" name="Google Shape;465;p1"/>
          <p:cNvSpPr/>
          <p:nvPr/>
        </p:nvSpPr>
        <p:spPr>
          <a:xfrm>
            <a:off x="10133916" y="1350977"/>
            <a:ext cx="8274311" cy="8274311"/>
          </a:xfrm>
          <a:custGeom>
            <a:avLst/>
            <a:gdLst/>
            <a:ahLst/>
            <a:cxnLst/>
            <a:rect l="l" t="t" r="r" b="b"/>
            <a:pathLst>
              <a:path w="8274311" h="8274311" extrusionOk="0">
                <a:moveTo>
                  <a:pt x="0" y="0"/>
                </a:moveTo>
                <a:lnTo>
                  <a:pt x="8274311" y="0"/>
                </a:lnTo>
                <a:lnTo>
                  <a:pt x="8274311" y="8274311"/>
                </a:lnTo>
                <a:lnTo>
                  <a:pt x="0" y="82743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"/>
          <p:cNvSpPr txBox="1"/>
          <p:nvPr/>
        </p:nvSpPr>
        <p:spPr>
          <a:xfrm>
            <a:off x="4130029" y="534980"/>
            <a:ext cx="9646888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07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61"/>
              <a:buFont typeface="Arial"/>
              <a:buNone/>
            </a:pPr>
            <a:r>
              <a:rPr lang="en-US" sz="8000" b="1" i="0" u="none" strike="noStrike" cap="none" dirty="0" smtClean="0">
                <a:solidFill>
                  <a:srgbClr val="FF0000"/>
                </a:solidFill>
                <a:latin typeface="Arial Black" pitchFamily="34" charset="0"/>
                <a:sym typeface="Arial"/>
              </a:rPr>
              <a:t>MATERI</a:t>
            </a:r>
            <a:endParaRPr sz="8000" b="1" i="0" u="none" strike="noStrike" cap="none" dirty="0">
              <a:solidFill>
                <a:srgbClr val="FF0000"/>
              </a:solidFill>
              <a:latin typeface="Arial Black" pitchFamily="34" charset="0"/>
              <a:sym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91690" y="2825573"/>
            <a:ext cx="1091069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Classical </a:t>
            </a:r>
            <a:r>
              <a:rPr lang="en-US" sz="4800" dirty="0" smtClean="0">
                <a:solidFill>
                  <a:schemeClr val="tx1"/>
                </a:solidFill>
              </a:rPr>
              <a:t>Gates</a:t>
            </a:r>
          </a:p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Classical </a:t>
            </a:r>
            <a:r>
              <a:rPr lang="en-US" sz="4800" dirty="0" smtClean="0">
                <a:solidFill>
                  <a:schemeClr val="tx1"/>
                </a:solidFill>
              </a:rPr>
              <a:t>Circuit</a:t>
            </a:r>
          </a:p>
          <a:p>
            <a:pPr marL="742950" indent="-742950" algn="just">
              <a:buAutoNum type="arabicPeriod"/>
            </a:pPr>
            <a:r>
              <a:rPr lang="en-US" sz="4800" dirty="0" smtClean="0">
                <a:solidFill>
                  <a:schemeClr val="tx1"/>
                </a:solidFill>
              </a:rPr>
              <a:t>Quantum Circuits</a:t>
            </a:r>
            <a:endParaRPr lang="en-US" sz="4800" dirty="0" smtClean="0">
              <a:solidFill>
                <a:schemeClr val="tx1"/>
              </a:solidFill>
            </a:endParaRPr>
          </a:p>
          <a:p>
            <a:pPr marL="742950" indent="-742950" algn="just">
              <a:buFont typeface="Arial"/>
              <a:buAutoNum type="arabicPeriod"/>
            </a:pPr>
            <a:r>
              <a:rPr lang="en-US" sz="4800" dirty="0">
                <a:solidFill>
                  <a:schemeClr val="tx1"/>
                </a:solidFill>
              </a:rPr>
              <a:t>Quantum </a:t>
            </a:r>
            <a:r>
              <a:rPr lang="en-US" sz="4800" dirty="0" smtClean="0">
                <a:solidFill>
                  <a:schemeClr val="tx1"/>
                </a:solidFill>
              </a:rPr>
              <a:t>Gates</a:t>
            </a:r>
            <a:endParaRPr lang="en-US" sz="4800" dirty="0">
              <a:solidFill>
                <a:schemeClr val="tx1"/>
              </a:solidFill>
            </a:endParaRPr>
          </a:p>
          <a:p>
            <a:pPr marL="742950" indent="-742950" algn="just">
              <a:buAutoNum type="arabicPeriod"/>
            </a:pPr>
            <a:r>
              <a:rPr lang="en-US" sz="4800" dirty="0" smtClean="0"/>
              <a:t>Reversible Gates</a:t>
            </a:r>
            <a:endParaRPr lang="en-US" sz="4800" dirty="0" smtClean="0"/>
          </a:p>
          <a:p>
            <a:pPr marL="742950" indent="-742950" algn="just">
              <a:buAutoNum type="arabicPeriod"/>
            </a:pPr>
            <a:r>
              <a:rPr lang="en-US" sz="4800" dirty="0" smtClean="0"/>
              <a:t>Quantum Circuit 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316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094452" y="8273463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3266" y="308666"/>
            <a:ext cx="51459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Classical 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13068928" y="3155322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NOT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374718" y="3839733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Single-Bit Gates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t="34704" r="28517" b="30672"/>
          <a:stretch/>
        </p:blipFill>
        <p:spPr bwMode="auto">
          <a:xfrm>
            <a:off x="13030433" y="3616987"/>
            <a:ext cx="3846567" cy="119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3" name="Rectangle 302"/>
          <p:cNvSpPr/>
          <p:nvPr/>
        </p:nvSpPr>
        <p:spPr>
          <a:xfrm>
            <a:off x="735507" y="4647538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7030A0"/>
                </a:solidFill>
              </a:rPr>
              <a:t>Two-Bit </a:t>
            </a:r>
            <a:r>
              <a:rPr lang="en-US" sz="3600" dirty="0">
                <a:solidFill>
                  <a:srgbClr val="7030A0"/>
                </a:solidFill>
              </a:rPr>
              <a:t>Gates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19743" r="19479" b="31468"/>
          <a:stretch/>
        </p:blipFill>
        <p:spPr bwMode="auto">
          <a:xfrm>
            <a:off x="809935" y="5604650"/>
            <a:ext cx="4176768" cy="167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24241" r="17301" b="28283"/>
          <a:stretch/>
        </p:blipFill>
        <p:spPr bwMode="auto">
          <a:xfrm>
            <a:off x="817277" y="8085577"/>
            <a:ext cx="4442783" cy="161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t="26420" r="14504" b="26720"/>
          <a:stretch/>
        </p:blipFill>
        <p:spPr bwMode="auto">
          <a:xfrm>
            <a:off x="11744776" y="5755534"/>
            <a:ext cx="4921168" cy="175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7431" r="16568" b="33805"/>
          <a:stretch/>
        </p:blipFill>
        <p:spPr bwMode="auto">
          <a:xfrm>
            <a:off x="6145442" y="5524702"/>
            <a:ext cx="4401251" cy="1751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2371" r="14740" b="29677"/>
          <a:stretch/>
        </p:blipFill>
        <p:spPr bwMode="auto">
          <a:xfrm>
            <a:off x="6112089" y="7989208"/>
            <a:ext cx="4661586" cy="171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5" name="Rectangle 304"/>
          <p:cNvSpPr/>
          <p:nvPr/>
        </p:nvSpPr>
        <p:spPr>
          <a:xfrm>
            <a:off x="1224979" y="5409612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AND</a:t>
            </a:r>
            <a:endParaRPr lang="en-US" sz="2400" dirty="0"/>
          </a:p>
        </p:txBody>
      </p:sp>
      <p:sp>
        <p:nvSpPr>
          <p:cNvPr id="306" name="Rectangle 305"/>
          <p:cNvSpPr/>
          <p:nvPr/>
        </p:nvSpPr>
        <p:spPr>
          <a:xfrm>
            <a:off x="1079007" y="7811798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OR </a:t>
            </a:r>
            <a:endParaRPr lang="en-US" sz="2400" dirty="0"/>
          </a:p>
        </p:txBody>
      </p:sp>
      <p:sp>
        <p:nvSpPr>
          <p:cNvPr id="307" name="Rectangle 306"/>
          <p:cNvSpPr/>
          <p:nvPr/>
        </p:nvSpPr>
        <p:spPr>
          <a:xfrm>
            <a:off x="6582075" y="5293869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NAND</a:t>
            </a:r>
            <a:endParaRPr lang="en-US" sz="2400" dirty="0"/>
          </a:p>
        </p:txBody>
      </p:sp>
      <p:sp>
        <p:nvSpPr>
          <p:cNvPr id="308" name="Rectangle 307"/>
          <p:cNvSpPr/>
          <p:nvPr/>
        </p:nvSpPr>
        <p:spPr>
          <a:xfrm>
            <a:off x="6662440" y="7736131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NOR </a:t>
            </a:r>
            <a:endParaRPr lang="en-US" sz="2400" dirty="0"/>
          </a:p>
        </p:txBody>
      </p:sp>
      <p:sp>
        <p:nvSpPr>
          <p:cNvPr id="309" name="Rectangle 308"/>
          <p:cNvSpPr/>
          <p:nvPr/>
        </p:nvSpPr>
        <p:spPr>
          <a:xfrm>
            <a:off x="12172178" y="5524701"/>
            <a:ext cx="115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XOR </a:t>
            </a:r>
            <a:endParaRPr lang="en-US" sz="2400" dirty="0"/>
          </a:p>
        </p:txBody>
      </p:sp>
      <p:sp>
        <p:nvSpPr>
          <p:cNvPr id="302" name="TextBox 301"/>
          <p:cNvSpPr txBox="1"/>
          <p:nvPr/>
        </p:nvSpPr>
        <p:spPr>
          <a:xfrm>
            <a:off x="687594" y="1263971"/>
            <a:ext cx="16960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 smtClean="0"/>
              <a:t>Dalam</a:t>
            </a:r>
            <a:r>
              <a:rPr lang="en-US" sz="3200" dirty="0" smtClean="0"/>
              <a:t> </a:t>
            </a:r>
            <a:r>
              <a:rPr lang="en-US" sz="3200" dirty="0" err="1" smtClean="0"/>
              <a:t>logika</a:t>
            </a:r>
            <a:r>
              <a:rPr lang="en-US" sz="3200" dirty="0" smtClean="0"/>
              <a:t> </a:t>
            </a:r>
            <a:r>
              <a:rPr lang="en-US" sz="3200" dirty="0" err="1" smtClean="0"/>
              <a:t>klasik</a:t>
            </a:r>
            <a:r>
              <a:rPr lang="en-US" sz="3200" dirty="0" smtClean="0"/>
              <a:t>, </a:t>
            </a:r>
            <a:r>
              <a:rPr lang="en-US" sz="3200" dirty="0" err="1" smtClean="0"/>
              <a:t>tiga</a:t>
            </a:r>
            <a:r>
              <a:rPr lang="en-US" sz="3200" dirty="0" smtClean="0"/>
              <a:t> </a:t>
            </a:r>
            <a:r>
              <a:rPr lang="en-US" sz="3200" dirty="0" err="1" smtClean="0"/>
              <a:t>gerbang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NOT</a:t>
            </a:r>
            <a:r>
              <a:rPr lang="en-US" sz="3200" dirty="0">
                <a:solidFill>
                  <a:srgbClr val="FF0000"/>
                </a:solidFill>
              </a:rPr>
              <a:t>, AND</a:t>
            </a:r>
            <a:r>
              <a:rPr lang="en-US" sz="3200" dirty="0"/>
              <a:t>, </a:t>
            </a:r>
            <a:r>
              <a:rPr lang="en-US" sz="3200" dirty="0" smtClean="0">
                <a:solidFill>
                  <a:srgbClr val="FF0000"/>
                </a:solidFill>
              </a:rPr>
              <a:t>OR</a:t>
            </a:r>
            <a:r>
              <a:rPr lang="en-US" sz="3200" dirty="0" smtClean="0"/>
              <a:t> </a:t>
            </a:r>
            <a:r>
              <a:rPr lang="en-US" sz="3200" dirty="0" err="1" smtClean="0"/>
              <a:t>merupakan</a:t>
            </a:r>
            <a:r>
              <a:rPr lang="en-US" sz="3200" dirty="0" smtClean="0"/>
              <a:t> </a:t>
            </a:r>
            <a:r>
              <a:rPr lang="en-US" sz="3200" dirty="0" err="1" smtClean="0"/>
              <a:t>komponen</a:t>
            </a:r>
            <a:r>
              <a:rPr lang="en-US" sz="3200" dirty="0" smtClean="0"/>
              <a:t> </a:t>
            </a:r>
            <a:r>
              <a:rPr lang="en-US" sz="3200" dirty="0" err="1" smtClean="0"/>
              <a:t>penyusun</a:t>
            </a:r>
            <a:r>
              <a:rPr lang="en-US" sz="3200" dirty="0" smtClean="0"/>
              <a:t> </a:t>
            </a:r>
            <a:r>
              <a:rPr lang="en-US" sz="3200" dirty="0" err="1" smtClean="0"/>
              <a:t>dasar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memori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gerbang</a:t>
            </a:r>
            <a:r>
              <a:rPr lang="en-US" sz="3200" dirty="0" smtClean="0"/>
              <a:t> </a:t>
            </a:r>
            <a:r>
              <a:rPr lang="en-US" sz="3200" dirty="0" err="1" smtClean="0"/>
              <a:t>turunan</a:t>
            </a:r>
            <a:r>
              <a:rPr lang="en-US" sz="3200" dirty="0" smtClean="0"/>
              <a:t> </a:t>
            </a:r>
            <a:r>
              <a:rPr lang="en-US" sz="3200" dirty="0" err="1" smtClean="0"/>
              <a:t>lainnya</a:t>
            </a:r>
            <a:r>
              <a:rPr lang="en-US" sz="3200" dirty="0" smtClean="0"/>
              <a:t> </a:t>
            </a:r>
            <a:r>
              <a:rPr lang="en-US" sz="3200" dirty="0" err="1" smtClean="0"/>
              <a:t>seperti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NAND, NOR, XOR, 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lain-lain.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77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427318" y="247800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823892" y="363584"/>
            <a:ext cx="65982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Classical Circuits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759789" y="1572100"/>
            <a:ext cx="168042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smtClean="0"/>
              <a:t>Circuits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model </a:t>
            </a:r>
            <a:r>
              <a:rPr lang="en-US" sz="2800" dirty="0" err="1" smtClean="0"/>
              <a:t>dari</a:t>
            </a:r>
            <a:r>
              <a:rPr lang="en-US" sz="2800" dirty="0" smtClean="0"/>
              <a:t> </a:t>
            </a:r>
            <a:r>
              <a:rPr lang="en-US" sz="2800" dirty="0" err="1" smtClean="0"/>
              <a:t>komputasi</a:t>
            </a:r>
            <a:r>
              <a:rPr lang="en-US" sz="2800" dirty="0" smtClean="0"/>
              <a:t> :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err="1" smtClean="0"/>
              <a:t>Kawat</a:t>
            </a:r>
            <a:r>
              <a:rPr lang="en-US" sz="2800" dirty="0" smtClean="0"/>
              <a:t> A, B, </a:t>
            </a:r>
            <a:r>
              <a:rPr lang="en-US" sz="2800" dirty="0" err="1" smtClean="0"/>
              <a:t>dan</a:t>
            </a:r>
            <a:r>
              <a:rPr lang="en-US" sz="2800" dirty="0" smtClean="0"/>
              <a:t> C </a:t>
            </a:r>
            <a:r>
              <a:rPr lang="en-US" sz="2800" dirty="0" err="1" smtClean="0"/>
              <a:t>membawa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nilai</a:t>
            </a:r>
            <a:r>
              <a:rPr lang="en-US" sz="2800" dirty="0" smtClean="0"/>
              <a:t> bit</a:t>
            </a:r>
          </a:p>
          <a:p>
            <a:pPr marL="457200" indent="-4572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Gates </a:t>
            </a:r>
            <a:r>
              <a:rPr lang="en-US" sz="2800" dirty="0" err="1" smtClean="0"/>
              <a:t>mewakili</a:t>
            </a:r>
            <a:r>
              <a:rPr lang="en-US" sz="2800" dirty="0" smtClean="0"/>
              <a:t> </a:t>
            </a:r>
            <a:r>
              <a:rPr lang="en-US" sz="2800" dirty="0" err="1" smtClean="0"/>
              <a:t>operasi</a:t>
            </a:r>
            <a:r>
              <a:rPr lang="en-US" sz="2800" dirty="0" smtClean="0"/>
              <a:t> yang </a:t>
            </a:r>
            <a:r>
              <a:rPr lang="en-US" sz="2800" dirty="0" err="1" smtClean="0"/>
              <a:t>bekerja</a:t>
            </a:r>
            <a:r>
              <a:rPr lang="en-US" sz="2800" dirty="0" smtClean="0"/>
              <a:t> </a:t>
            </a:r>
            <a:r>
              <a:rPr lang="en-US" sz="2800" dirty="0" err="1" smtClean="0"/>
              <a:t>berdasarkan</a:t>
            </a:r>
            <a:r>
              <a:rPr lang="en-US" sz="2800" dirty="0" smtClean="0"/>
              <a:t> </a:t>
            </a:r>
            <a:r>
              <a:rPr lang="en-US" sz="2800" dirty="0" err="1" smtClean="0"/>
              <a:t>tabel</a:t>
            </a:r>
            <a:r>
              <a:rPr lang="en-US" sz="2800" dirty="0" smtClean="0"/>
              <a:t> </a:t>
            </a:r>
            <a:r>
              <a:rPr lang="en-US" sz="2800" dirty="0" err="1" smtClean="0"/>
              <a:t>kebenaran</a:t>
            </a: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31915" r="10916" b="39229"/>
          <a:stretch/>
        </p:blipFill>
        <p:spPr bwMode="auto">
          <a:xfrm>
            <a:off x="887011" y="5948464"/>
            <a:ext cx="8848677" cy="197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0" t="18789" r="31530" b="11766"/>
          <a:stretch/>
        </p:blipFill>
        <p:spPr bwMode="auto">
          <a:xfrm>
            <a:off x="10786074" y="4556671"/>
            <a:ext cx="4820675" cy="476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368316"/>
              </p:ext>
            </p:extLst>
          </p:nvPr>
        </p:nvGraphicFramePr>
        <p:xfrm>
          <a:off x="969183" y="4872812"/>
          <a:ext cx="36258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9" imgW="774360" imgH="215640" progId="Equation.3">
                  <p:embed/>
                </p:oleObj>
              </mc:Choice>
              <mc:Fallback>
                <p:oleObj name="Equation" r:id="rId9" imgW="7743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183" y="4872812"/>
                        <a:ext cx="36258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4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0" name="Google Shape;770;p18"/>
          <p:cNvSpPr txBox="1"/>
          <p:nvPr/>
        </p:nvSpPr>
        <p:spPr>
          <a:xfrm>
            <a:off x="733018" y="1220868"/>
            <a:ext cx="1649430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Quantum Circuit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serangkaian</a:t>
            </a:r>
            <a:r>
              <a:rPr lang="en-US" sz="3200" dirty="0"/>
              <a:t> </a:t>
            </a:r>
            <a:r>
              <a:rPr lang="en-US" sz="3200" dirty="0" smtClean="0"/>
              <a:t>Quantum gates </a:t>
            </a:r>
            <a:r>
              <a:rPr lang="en-US" sz="3200" dirty="0"/>
              <a:t>yang </a:t>
            </a:r>
            <a:r>
              <a:rPr lang="en-US" sz="3200" dirty="0" err="1"/>
              <a:t>bekerja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 smtClean="0"/>
              <a:t>qubit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/>
              <a:t>menjalankan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</a:t>
            </a:r>
            <a:r>
              <a:rPr lang="en-US" sz="3200" dirty="0" err="1"/>
              <a:t>kuantum</a:t>
            </a:r>
            <a:r>
              <a:rPr lang="en-US" sz="3200" dirty="0" smtClean="0"/>
              <a:t>.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memastikan</a:t>
            </a:r>
            <a:r>
              <a:rPr lang="en-US" sz="3200" dirty="0"/>
              <a:t> </a:t>
            </a:r>
            <a:r>
              <a:rPr lang="en-US" sz="3200" dirty="0" err="1"/>
              <a:t>kebenaran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</a:t>
            </a:r>
            <a:r>
              <a:rPr lang="en-US" sz="3200" dirty="0" err="1" smtClean="0"/>
              <a:t>ini</a:t>
            </a:r>
            <a:r>
              <a:rPr lang="en-US" sz="3200" dirty="0" smtClean="0"/>
              <a:t>, </a:t>
            </a:r>
            <a:r>
              <a:rPr lang="en-US" sz="3200" dirty="0" err="1"/>
              <a:t>setiap</a:t>
            </a:r>
            <a:r>
              <a:rPr lang="en-US" sz="3200" dirty="0"/>
              <a:t> Q</a:t>
            </a:r>
            <a:r>
              <a:rPr lang="en-US" sz="3200" dirty="0" smtClean="0"/>
              <a:t>uantum gates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rangkaian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 smtClean="0"/>
              <a:t>dibalik</a:t>
            </a:r>
            <a:r>
              <a:rPr lang="en-US" sz="3200" dirty="0" smtClean="0"/>
              <a:t> (reversible).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574483" y="254045"/>
            <a:ext cx="66383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Circuits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2" name="Google Shape;770;p18"/>
          <p:cNvSpPr txBox="1"/>
          <p:nvPr/>
        </p:nvSpPr>
        <p:spPr>
          <a:xfrm>
            <a:off x="733019" y="3977716"/>
            <a:ext cx="1649430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 smtClean="0"/>
              <a:t>Dalam</a:t>
            </a:r>
            <a:r>
              <a:rPr lang="en-US" sz="3200" dirty="0" smtClean="0"/>
              <a:t> model Quantum Circuit, </a:t>
            </a:r>
            <a:r>
              <a:rPr lang="en-US" sz="3200" dirty="0" err="1" smtClean="0"/>
              <a:t>kawat</a:t>
            </a:r>
            <a:r>
              <a:rPr lang="en-US" sz="3200" dirty="0" smtClean="0"/>
              <a:t> </a:t>
            </a:r>
            <a:r>
              <a:rPr lang="en-US" sz="3200" dirty="0" err="1" smtClean="0"/>
              <a:t>mewakili</a:t>
            </a:r>
            <a:r>
              <a:rPr lang="en-US" sz="3200" dirty="0" smtClean="0"/>
              <a:t> </a:t>
            </a:r>
            <a:r>
              <a:rPr lang="en-US" sz="3200" dirty="0" err="1" smtClean="0"/>
              <a:t>informasi</a:t>
            </a:r>
            <a:r>
              <a:rPr lang="en-US" sz="3200" dirty="0" smtClean="0"/>
              <a:t> </a:t>
            </a:r>
            <a:r>
              <a:rPr lang="en-US" sz="3200" dirty="0" err="1" smtClean="0"/>
              <a:t>nilai</a:t>
            </a:r>
            <a:r>
              <a:rPr lang="en-US" sz="3200" dirty="0" smtClean="0"/>
              <a:t> </a:t>
            </a:r>
            <a:r>
              <a:rPr lang="en-US" sz="3200" dirty="0" err="1"/>
              <a:t>Q</a:t>
            </a:r>
            <a:r>
              <a:rPr lang="en-US" sz="3200" dirty="0" err="1" smtClean="0"/>
              <a:t>ubit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Gates </a:t>
            </a:r>
            <a:r>
              <a:rPr lang="en-US" sz="3200" dirty="0" err="1" smtClean="0"/>
              <a:t>mewakili</a:t>
            </a:r>
            <a:r>
              <a:rPr lang="en-US" sz="3200" dirty="0" smtClean="0"/>
              <a:t> </a:t>
            </a:r>
            <a:r>
              <a:rPr lang="en-US" sz="3200" dirty="0" err="1" smtClean="0"/>
              <a:t>operasi</a:t>
            </a:r>
            <a:r>
              <a:rPr lang="en-US" sz="3200" dirty="0" smtClean="0"/>
              <a:t> unitary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pengukuran</a:t>
            </a:r>
            <a:r>
              <a:rPr lang="en-US" sz="3200" dirty="0" smtClean="0"/>
              <a:t> state.</a:t>
            </a:r>
            <a:endParaRPr lang="en-US" sz="3200" dirty="0"/>
          </a:p>
        </p:txBody>
      </p:sp>
      <p:pic>
        <p:nvPicPr>
          <p:cNvPr id="293" name="Picture 292"/>
          <p:cNvPicPr/>
          <p:nvPr/>
        </p:nvPicPr>
        <p:blipFill rotWithShape="1">
          <a:blip r:embed="rId6"/>
          <a:srcRect l="18994" t="39728" r="57416" b="55644"/>
          <a:stretch/>
        </p:blipFill>
        <p:spPr bwMode="auto">
          <a:xfrm>
            <a:off x="729665" y="5981227"/>
            <a:ext cx="12526695" cy="1473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3980" y="7380394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Qubit</a:t>
            </a:r>
            <a:endParaRPr lang="en-US" sz="2800" dirty="0"/>
          </a:p>
        </p:txBody>
      </p:sp>
      <p:sp>
        <p:nvSpPr>
          <p:cNvPr id="296" name="Rectangle 295"/>
          <p:cNvSpPr/>
          <p:nvPr/>
        </p:nvSpPr>
        <p:spPr>
          <a:xfrm>
            <a:off x="2791071" y="7454818"/>
            <a:ext cx="61462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-------------  Quantum Gates -------------</a:t>
            </a:r>
            <a:endParaRPr lang="en-US" sz="2800" dirty="0"/>
          </a:p>
        </p:txBody>
      </p:sp>
      <p:sp>
        <p:nvSpPr>
          <p:cNvPr id="297" name="Rectangle 296"/>
          <p:cNvSpPr/>
          <p:nvPr/>
        </p:nvSpPr>
        <p:spPr>
          <a:xfrm>
            <a:off x="10089817" y="7391973"/>
            <a:ext cx="30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Pengukuran</a:t>
            </a:r>
            <a:r>
              <a:rPr lang="en-US" sz="2800" dirty="0" smtClean="0"/>
              <a:t> State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76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-66419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3573248" y="398193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0" name="Subtitle 3"/>
          <p:cNvSpPr txBox="1">
            <a:spLocks/>
          </p:cNvSpPr>
          <p:nvPr/>
        </p:nvSpPr>
        <p:spPr>
          <a:xfrm>
            <a:off x="657754" y="1607102"/>
            <a:ext cx="17132497" cy="271252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 smtClean="0"/>
              <a:t>Quantum gates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blok</a:t>
            </a:r>
            <a:r>
              <a:rPr lang="en-US" sz="3200" dirty="0"/>
              <a:t> </a:t>
            </a:r>
            <a:r>
              <a:rPr lang="en-US" sz="3200" dirty="0" err="1"/>
              <a:t>penyusun</a:t>
            </a:r>
            <a:r>
              <a:rPr lang="en-US" sz="3200" dirty="0"/>
              <a:t> </a:t>
            </a:r>
            <a:r>
              <a:rPr lang="en-US" sz="3200" dirty="0" err="1" smtClean="0"/>
              <a:t>dasar</a:t>
            </a:r>
            <a:r>
              <a:rPr lang="en-US" sz="3200" dirty="0" smtClean="0"/>
              <a:t> Quantum circuit yang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memanipulasi</a:t>
            </a:r>
            <a:r>
              <a:rPr lang="en-US" sz="3200" dirty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 smtClean="0"/>
              <a:t>Qubit</a:t>
            </a:r>
            <a:r>
              <a:rPr lang="en-US" sz="3200" dirty="0"/>
              <a:t>. </a:t>
            </a:r>
            <a:r>
              <a:rPr lang="en-US" sz="3200" dirty="0" smtClean="0"/>
              <a:t>Quantum gates </a:t>
            </a:r>
            <a:r>
              <a:rPr lang="en-US" sz="3200" dirty="0" err="1" smtClean="0"/>
              <a:t>berupa</a:t>
            </a:r>
            <a:r>
              <a:rPr lang="en-US" sz="3200" dirty="0" smtClean="0"/>
              <a:t> </a:t>
            </a:r>
            <a:r>
              <a:rPr lang="en-US" sz="3200" dirty="0" err="1"/>
              <a:t>operasi</a:t>
            </a:r>
            <a:r>
              <a:rPr lang="en-US" sz="3200" dirty="0"/>
              <a:t> </a:t>
            </a:r>
            <a:r>
              <a:rPr lang="en-US" sz="3200" dirty="0" err="1"/>
              <a:t>matematika</a:t>
            </a:r>
            <a:r>
              <a:rPr lang="en-US" sz="3200" dirty="0"/>
              <a:t> yang </a:t>
            </a:r>
            <a:r>
              <a:rPr lang="en-US" sz="3200" dirty="0" err="1"/>
              <a:t>diwakili</a:t>
            </a:r>
            <a:r>
              <a:rPr lang="en-US" sz="3200" dirty="0"/>
              <a:t> </a:t>
            </a:r>
            <a:r>
              <a:rPr lang="en-US" sz="3200" dirty="0" err="1"/>
              <a:t>oleh</a:t>
            </a:r>
            <a:r>
              <a:rPr lang="en-US" sz="3200" dirty="0"/>
              <a:t> </a:t>
            </a:r>
            <a:r>
              <a:rPr lang="en-US" sz="3200" dirty="0" err="1" smtClean="0"/>
              <a:t>matriks</a:t>
            </a:r>
            <a:r>
              <a:rPr lang="en-US" sz="3200" dirty="0" smtClean="0"/>
              <a:t> Unitary, </a:t>
            </a:r>
            <a:r>
              <a:rPr lang="en-US" sz="3200" dirty="0" err="1" smtClean="0"/>
              <a:t>bekerja</a:t>
            </a:r>
            <a:r>
              <a:rPr lang="en-US" sz="3200" dirty="0" smtClean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 smtClean="0"/>
              <a:t>satu</a:t>
            </a:r>
            <a:r>
              <a:rPr lang="en-US" sz="3200" dirty="0" smtClean="0"/>
              <a:t> state </a:t>
            </a:r>
            <a:r>
              <a:rPr lang="en-US" sz="3200" dirty="0" err="1" smtClean="0"/>
              <a:t>qubit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lebih</a:t>
            </a:r>
            <a:r>
              <a:rPr lang="en-US" sz="3200" dirty="0" smtClean="0"/>
              <a:t>.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639625" y="593079"/>
            <a:ext cx="59121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Quantum Gates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292" name="Picture 291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89" b="52666"/>
          <a:stretch/>
        </p:blipFill>
        <p:spPr bwMode="auto">
          <a:xfrm>
            <a:off x="758080" y="4144119"/>
            <a:ext cx="6750592" cy="47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Picture 292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11" b="95395"/>
          <a:stretch/>
        </p:blipFill>
        <p:spPr bwMode="auto">
          <a:xfrm>
            <a:off x="8346279" y="4039737"/>
            <a:ext cx="5819915" cy="48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Picture 293" descr="https://miro.medium.com/v2/resize:fit:625/0*ScZUhVAnP5AJOMup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7" r="36621"/>
          <a:stretch/>
        </p:blipFill>
        <p:spPr bwMode="auto">
          <a:xfrm>
            <a:off x="8372752" y="4522969"/>
            <a:ext cx="6398207" cy="5112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49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161026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>
                <a:solidFill>
                  <a:srgbClr val="FF0000"/>
                </a:solidFill>
              </a:rPr>
              <a:t>Mengapa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 err="1" smtClean="0">
                <a:solidFill>
                  <a:srgbClr val="FF0000"/>
                </a:solidFill>
              </a:rPr>
              <a:t>harus</a:t>
            </a:r>
            <a:r>
              <a:rPr lang="en-US" sz="6000" b="1" dirty="0" smtClean="0">
                <a:solidFill>
                  <a:srgbClr val="FF0000"/>
                </a:solidFill>
              </a:rPr>
              <a:t> </a:t>
            </a:r>
            <a:r>
              <a:rPr lang="en-US" sz="6000" b="1" dirty="0">
                <a:solidFill>
                  <a:srgbClr val="FF0000"/>
                </a:solidFill>
              </a:rPr>
              <a:t>r</a:t>
            </a:r>
            <a:r>
              <a:rPr lang="en-US" sz="6000" b="1" dirty="0" smtClean="0">
                <a:solidFill>
                  <a:srgbClr val="FF0000"/>
                </a:solidFill>
              </a:rPr>
              <a:t>eversible Gates 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2783" y="1333326"/>
            <a:ext cx="169560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Quantum gates </a:t>
            </a:r>
            <a:r>
              <a:rPr lang="en-US" sz="2800" dirty="0" err="1" smtClean="0"/>
              <a:t>dirancang</a:t>
            </a:r>
            <a:r>
              <a:rPr lang="en-US" sz="2800" dirty="0" smtClean="0"/>
              <a:t> </a:t>
            </a:r>
            <a:r>
              <a:rPr lang="en-US" sz="2800" dirty="0"/>
              <a:t>agar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dibalik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alasan</a:t>
            </a:r>
            <a:r>
              <a:rPr lang="en-US" sz="2800" dirty="0"/>
              <a:t> </a:t>
            </a:r>
            <a:r>
              <a:rPr lang="en-US" sz="2800" dirty="0" err="1"/>
              <a:t>mendasar</a:t>
            </a:r>
            <a:r>
              <a:rPr lang="en-US" sz="2800" dirty="0"/>
              <a:t> yang </a:t>
            </a:r>
            <a:r>
              <a:rPr lang="en-US" sz="2800" dirty="0" err="1"/>
              <a:t>berakar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</a:t>
            </a:r>
            <a:r>
              <a:rPr lang="en-US" sz="2800" dirty="0" err="1"/>
              <a:t>mekanika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753109" y="2636301"/>
            <a:ext cx="1600157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Berikut</a:t>
            </a:r>
            <a:r>
              <a:rPr lang="en-US" sz="2800" dirty="0" smtClean="0"/>
              <a:t> </a:t>
            </a:r>
            <a:r>
              <a:rPr lang="en-US" sz="2800" dirty="0" err="1" smtClean="0"/>
              <a:t>adalah</a:t>
            </a:r>
            <a:r>
              <a:rPr lang="en-US" sz="2800" dirty="0" smtClean="0"/>
              <a:t> </a:t>
            </a:r>
            <a:r>
              <a:rPr lang="en-US" sz="2800" dirty="0" err="1" smtClean="0"/>
              <a:t>beberapa</a:t>
            </a:r>
            <a:r>
              <a:rPr lang="en-US" sz="2800" dirty="0" smtClean="0"/>
              <a:t> </a:t>
            </a:r>
            <a:r>
              <a:rPr lang="en-US" sz="2800" dirty="0" err="1" smtClean="0"/>
              <a:t>karakteristik</a:t>
            </a:r>
            <a:r>
              <a:rPr lang="en-US" sz="2800" dirty="0" smtClean="0"/>
              <a:t> </a:t>
            </a:r>
            <a:r>
              <a:rPr lang="en-US" sz="2800" dirty="0" err="1"/>
              <a:t>utama</a:t>
            </a:r>
            <a:r>
              <a:rPr lang="en-US" sz="2800" dirty="0"/>
              <a:t> </a:t>
            </a:r>
            <a:r>
              <a:rPr lang="en-US" sz="2800" dirty="0" err="1"/>
              <a:t>mekanika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algn="just"/>
            <a:r>
              <a:rPr lang="en-US" sz="2800" dirty="0" err="1">
                <a:solidFill>
                  <a:srgbClr val="0070C0"/>
                </a:solidFill>
              </a:rPr>
              <a:t>Konservasi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Informasi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Kuantum</a:t>
            </a:r>
            <a:r>
              <a:rPr lang="en-US" sz="2800" dirty="0"/>
              <a:t>: </a:t>
            </a:r>
            <a:r>
              <a:rPr lang="en-US" sz="2800" dirty="0" err="1"/>
              <a:t>Mekanika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mengamanatkan</a:t>
            </a:r>
            <a:r>
              <a:rPr lang="en-US" sz="2800" dirty="0"/>
              <a:t> </a:t>
            </a:r>
            <a:r>
              <a:rPr lang="en-US" sz="2800" dirty="0" err="1"/>
              <a:t>konservasi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 smtClean="0"/>
              <a:t>kuantum</a:t>
            </a:r>
            <a:r>
              <a:rPr lang="en-US" sz="2800" dirty="0" smtClean="0"/>
              <a:t>, </a:t>
            </a:r>
            <a:r>
              <a:rPr lang="en-US" sz="2800" dirty="0" err="1" smtClean="0"/>
              <a:t>yaitu</a:t>
            </a:r>
            <a:r>
              <a:rPr lang="en-US" sz="2800" dirty="0" smtClean="0"/>
              <a:t> total </a:t>
            </a:r>
            <a:r>
              <a:rPr lang="en-US" sz="2800" dirty="0" err="1"/>
              <a:t>kandungan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tetap</a:t>
            </a:r>
            <a:r>
              <a:rPr lang="en-US" sz="2800" dirty="0"/>
              <a:t> </a:t>
            </a:r>
            <a:r>
              <a:rPr lang="en-US" sz="2800" dirty="0" err="1"/>
              <a:t>konstan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</a:t>
            </a:r>
            <a:r>
              <a:rPr lang="en-US" sz="2800" dirty="0" err="1"/>
              <a:t>komputasi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pun.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operasi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dibalik</a:t>
            </a:r>
            <a:r>
              <a:rPr lang="en-US" sz="2800" dirty="0"/>
              <a:t>,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hancur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melanggar</a:t>
            </a:r>
            <a:r>
              <a:rPr lang="en-US" sz="2800" dirty="0"/>
              <a:t> </a:t>
            </a:r>
            <a:r>
              <a:rPr lang="en-US" sz="2800" dirty="0" err="1"/>
              <a:t>prinsip</a:t>
            </a:r>
            <a:r>
              <a:rPr lang="en-US" sz="2800" dirty="0"/>
              <a:t> </a:t>
            </a:r>
            <a:r>
              <a:rPr lang="en-US" sz="2800" dirty="0" err="1"/>
              <a:t>dasar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algn="just"/>
            <a:r>
              <a:rPr lang="en-US" sz="2800" dirty="0" err="1">
                <a:solidFill>
                  <a:srgbClr val="0070C0"/>
                </a:solidFill>
              </a:rPr>
              <a:t>Evolusi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Kesatuan</a:t>
            </a:r>
            <a:r>
              <a:rPr lang="en-US" sz="2800" dirty="0"/>
              <a:t>: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mekanika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, </a:t>
            </a:r>
            <a:r>
              <a:rPr lang="en-US" sz="2800" dirty="0" err="1"/>
              <a:t>evolusi</a:t>
            </a:r>
            <a:r>
              <a:rPr lang="en-US" sz="2800" dirty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dijelaskan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operator </a:t>
            </a:r>
            <a:r>
              <a:rPr lang="en-US" sz="2800" dirty="0" err="1"/>
              <a:t>kesatuan</a:t>
            </a:r>
            <a:r>
              <a:rPr lang="en-US" sz="2800" dirty="0"/>
              <a:t>, yang </a:t>
            </a:r>
            <a:r>
              <a:rPr lang="en-US" sz="2800" dirty="0" err="1"/>
              <a:t>diwakili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</a:t>
            </a:r>
            <a:r>
              <a:rPr lang="en-US" sz="2800" dirty="0" err="1"/>
              <a:t>matriks</a:t>
            </a:r>
            <a:r>
              <a:rPr lang="en-US" sz="2800" dirty="0"/>
              <a:t> </a:t>
            </a:r>
            <a:r>
              <a:rPr lang="en-US" sz="2800" dirty="0" err="1"/>
              <a:t>kesatuan</a:t>
            </a:r>
            <a:r>
              <a:rPr lang="en-US" sz="2800" dirty="0"/>
              <a:t>. Operator </a:t>
            </a:r>
            <a:r>
              <a:rPr lang="en-US" sz="2800" dirty="0" err="1"/>
              <a:t>kesatuan</a:t>
            </a:r>
            <a:r>
              <a:rPr lang="en-US" sz="2800" dirty="0"/>
              <a:t> </a:t>
            </a:r>
            <a:r>
              <a:rPr lang="en-US" sz="2800" dirty="0" err="1"/>
              <a:t>mempertahankan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kali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, </a:t>
            </a:r>
            <a:r>
              <a:rPr lang="en-US" sz="2800" dirty="0" err="1"/>
              <a:t>memastikan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</a:t>
            </a:r>
            <a:r>
              <a:rPr lang="en-US" sz="2800" dirty="0" err="1"/>
              <a:t>evolusi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dibalik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pPr algn="just"/>
            <a:r>
              <a:rPr lang="en-US" sz="2800" dirty="0" err="1">
                <a:solidFill>
                  <a:srgbClr val="0070C0"/>
                </a:solidFill>
              </a:rPr>
              <a:t>Superposisi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dan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Keterikatan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Kuantum</a:t>
            </a:r>
            <a:r>
              <a:rPr lang="en-US" sz="2800" dirty="0"/>
              <a:t>: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berada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 smtClean="0"/>
              <a:t>beberapa</a:t>
            </a:r>
            <a:r>
              <a:rPr lang="en-US" sz="2800" dirty="0" smtClean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bersamaan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terjerat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qubit</a:t>
            </a:r>
            <a:r>
              <a:rPr lang="en-US" sz="2800" dirty="0"/>
              <a:t> lain. </a:t>
            </a:r>
            <a:r>
              <a:rPr lang="en-US" sz="2800" dirty="0" err="1"/>
              <a:t>Operasi</a:t>
            </a:r>
            <a:r>
              <a:rPr lang="en-US" sz="2800" dirty="0"/>
              <a:t> </a:t>
            </a:r>
            <a:r>
              <a:rPr lang="en-US" sz="2800" dirty="0" err="1"/>
              <a:t>reversibel</a:t>
            </a:r>
            <a:r>
              <a:rPr lang="en-US" sz="2800" dirty="0"/>
              <a:t> </a:t>
            </a:r>
            <a:r>
              <a:rPr lang="en-US" sz="2800" dirty="0" err="1"/>
              <a:t>diperlukan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mempertahankan</a:t>
            </a:r>
            <a:r>
              <a:rPr lang="en-US" sz="2800" dirty="0"/>
              <a:t> </a:t>
            </a:r>
            <a:r>
              <a:rPr lang="en-US" sz="2800" dirty="0" err="1"/>
              <a:t>fenomena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yang </a:t>
            </a:r>
            <a:r>
              <a:rPr lang="en-US" sz="2800" dirty="0" err="1"/>
              <a:t>rumit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. </a:t>
            </a:r>
            <a:r>
              <a:rPr lang="en-US" sz="2800" dirty="0" err="1"/>
              <a:t>Gerbang</a:t>
            </a:r>
            <a:r>
              <a:rPr lang="en-US" sz="2800" dirty="0"/>
              <a:t> </a:t>
            </a:r>
            <a:r>
              <a:rPr lang="en-US" sz="2800" dirty="0" err="1"/>
              <a:t>ireversibel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mengganggu</a:t>
            </a:r>
            <a:r>
              <a:rPr lang="en-US" sz="2800" dirty="0"/>
              <a:t> </a:t>
            </a:r>
            <a:r>
              <a:rPr lang="en-US" sz="2800" dirty="0" err="1"/>
              <a:t>superposisi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keterjeratan</a:t>
            </a:r>
            <a:r>
              <a:rPr lang="en-US" sz="2800" dirty="0"/>
              <a:t>,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menyebabkan</a:t>
            </a:r>
            <a:r>
              <a:rPr lang="en-US" sz="2800" dirty="0"/>
              <a:t> </a:t>
            </a:r>
            <a:r>
              <a:rPr lang="en-US" sz="2800" dirty="0" err="1"/>
              <a:t>hilangnya</a:t>
            </a:r>
            <a:r>
              <a:rPr lang="en-US" sz="2800" dirty="0"/>
              <a:t> </a:t>
            </a:r>
            <a:r>
              <a:rPr lang="en-US" sz="2800" dirty="0" err="1"/>
              <a:t>keunggulan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yang </a:t>
            </a:r>
            <a:r>
              <a:rPr lang="en-US" sz="2800" dirty="0" err="1"/>
              <a:t>berharga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8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6000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Reversible </a:t>
            </a:r>
            <a:r>
              <a:rPr lang="en-US" sz="6000" b="1" dirty="0" smtClean="0">
                <a:solidFill>
                  <a:srgbClr val="FF0000"/>
                </a:solidFill>
              </a:rPr>
              <a:t>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6534" y="1666956"/>
            <a:ext cx="16001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solidFill>
                  <a:srgbClr val="0070C0"/>
                </a:solidFill>
              </a:rPr>
              <a:t>Desain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Sirkuit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Kuantum</a:t>
            </a:r>
            <a:r>
              <a:rPr lang="en-US" sz="2800" dirty="0"/>
              <a:t>: </a:t>
            </a:r>
            <a:r>
              <a:rPr lang="en-US" sz="2800" dirty="0" err="1"/>
              <a:t>Algoritme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sering</a:t>
            </a:r>
            <a:r>
              <a:rPr lang="en-US" sz="2800" dirty="0"/>
              <a:t> kali </a:t>
            </a:r>
            <a:r>
              <a:rPr lang="en-US" sz="2800" dirty="0" err="1"/>
              <a:t>dibuat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</a:t>
            </a:r>
            <a:r>
              <a:rPr lang="en-US" sz="2800" dirty="0" err="1"/>
              <a:t>gerbang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.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memastikan</a:t>
            </a:r>
            <a:r>
              <a:rPr lang="en-US" sz="2800" dirty="0"/>
              <a:t> </a:t>
            </a:r>
            <a:r>
              <a:rPr lang="en-US" sz="2800" dirty="0" err="1"/>
              <a:t>kebenaran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menjaga</a:t>
            </a:r>
            <a:r>
              <a:rPr lang="en-US" sz="2800" dirty="0"/>
              <a:t> </a:t>
            </a:r>
            <a:r>
              <a:rPr lang="en-US" sz="2800" dirty="0" err="1"/>
              <a:t>reversibilitas</a:t>
            </a:r>
            <a:r>
              <a:rPr lang="en-US" sz="2800" dirty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,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gerbang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rangkaian</a:t>
            </a:r>
            <a:r>
              <a:rPr lang="en-US" sz="2800" dirty="0"/>
              <a:t>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reversibel</a:t>
            </a:r>
            <a:r>
              <a:rPr lang="en-US" sz="2800" dirty="0"/>
              <a:t> (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dibalik</a:t>
            </a:r>
            <a:r>
              <a:rPr lang="en-US" sz="2800" dirty="0"/>
              <a:t>).</a:t>
            </a:r>
          </a:p>
          <a:p>
            <a:endParaRPr lang="en-US" sz="2800" dirty="0"/>
          </a:p>
          <a:p>
            <a:pPr algn="just"/>
            <a:r>
              <a:rPr lang="en-US" sz="2800" dirty="0" err="1">
                <a:solidFill>
                  <a:srgbClr val="0070C0"/>
                </a:solidFill>
              </a:rPr>
              <a:t>Teorema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Tanpa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 err="1">
                <a:solidFill>
                  <a:srgbClr val="0070C0"/>
                </a:solidFill>
              </a:rPr>
              <a:t>Kloning</a:t>
            </a:r>
            <a:r>
              <a:rPr lang="en-US" sz="2800" dirty="0"/>
              <a:t>: </a:t>
            </a:r>
            <a:r>
              <a:rPr lang="en-US" sz="2800" dirty="0" err="1"/>
              <a:t>Teorema</a:t>
            </a:r>
            <a:r>
              <a:rPr lang="en-US" sz="2800" dirty="0"/>
              <a:t> </a:t>
            </a:r>
            <a:r>
              <a:rPr lang="en-US" sz="2800" dirty="0" err="1"/>
              <a:t>tanpa</a:t>
            </a:r>
            <a:r>
              <a:rPr lang="en-US" sz="2800" dirty="0"/>
              <a:t> </a:t>
            </a:r>
            <a:r>
              <a:rPr lang="en-US" sz="2800" dirty="0" err="1"/>
              <a:t>kloning</a:t>
            </a:r>
            <a:r>
              <a:rPr lang="en-US" sz="2800" dirty="0"/>
              <a:t> </a:t>
            </a:r>
            <a:r>
              <a:rPr lang="en-US" sz="2800" dirty="0" err="1" smtClean="0"/>
              <a:t>menyatakan</a:t>
            </a:r>
            <a:r>
              <a:rPr lang="en-US" sz="2800" dirty="0" smtClean="0"/>
              <a:t> </a:t>
            </a:r>
            <a:r>
              <a:rPr lang="en-US" sz="2800" dirty="0" err="1"/>
              <a:t>bahwa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mungkin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</a:t>
            </a:r>
            <a:r>
              <a:rPr lang="en-US" sz="2800" dirty="0" err="1"/>
              <a:t>salinan</a:t>
            </a:r>
            <a:r>
              <a:rPr lang="en-US" sz="2800" dirty="0"/>
              <a:t> </a:t>
            </a:r>
            <a:r>
              <a:rPr lang="en-US" sz="2800" dirty="0" err="1"/>
              <a:t>persis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keadaan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 smtClean="0"/>
              <a:t>diketahui</a:t>
            </a:r>
            <a:r>
              <a:rPr lang="en-US" sz="2800" dirty="0" smtClean="0"/>
              <a:t>. </a:t>
            </a:r>
            <a:r>
              <a:rPr lang="en-US" sz="2800" dirty="0" err="1"/>
              <a:t>Operasi</a:t>
            </a:r>
            <a:r>
              <a:rPr lang="en-US" sz="2800" dirty="0"/>
              <a:t> </a:t>
            </a:r>
            <a:r>
              <a:rPr lang="en-US" sz="2800" dirty="0" err="1"/>
              <a:t>reversibel</a:t>
            </a:r>
            <a:r>
              <a:rPr lang="en-US" sz="2800" dirty="0"/>
              <a:t> </a:t>
            </a:r>
            <a:r>
              <a:rPr lang="en-US" sz="2800" dirty="0" err="1"/>
              <a:t>konsisten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teorema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memungkinkan</a:t>
            </a:r>
            <a:r>
              <a:rPr lang="en-US" sz="2800" dirty="0"/>
              <a:t> </a:t>
            </a:r>
            <a:r>
              <a:rPr lang="en-US" sz="2800" dirty="0" err="1"/>
              <a:t>adanya</a:t>
            </a:r>
            <a:r>
              <a:rPr lang="en-US" sz="2800" dirty="0"/>
              <a:t> </a:t>
            </a:r>
            <a:r>
              <a:rPr lang="en-US" sz="2800" dirty="0" err="1"/>
              <a:t>duplikasi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 smtClean="0"/>
              <a:t>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 err="1">
                <a:solidFill>
                  <a:srgbClr val="0070C0"/>
                </a:solidFill>
              </a:rPr>
              <a:t>Singkatnya</a:t>
            </a:r>
            <a:r>
              <a:rPr lang="en-US" sz="2800" dirty="0"/>
              <a:t>, </a:t>
            </a:r>
            <a:r>
              <a:rPr lang="en-US" sz="2800" dirty="0" err="1"/>
              <a:t>prinsip-prinsip</a:t>
            </a:r>
            <a:r>
              <a:rPr lang="en-US" sz="2800" dirty="0"/>
              <a:t> </a:t>
            </a:r>
            <a:r>
              <a:rPr lang="en-US" sz="2800" dirty="0" err="1"/>
              <a:t>mekanika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menuntut</a:t>
            </a:r>
            <a:r>
              <a:rPr lang="en-US" sz="2800" dirty="0"/>
              <a:t> agar </a:t>
            </a:r>
            <a:r>
              <a:rPr lang="en-US" sz="2800" dirty="0" err="1"/>
              <a:t>gerbang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dibalik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melestarikan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, </a:t>
            </a:r>
            <a:r>
              <a:rPr lang="en-US" sz="2800" dirty="0" err="1"/>
              <a:t>memungkinkan</a:t>
            </a:r>
            <a:r>
              <a:rPr lang="en-US" sz="2800" dirty="0"/>
              <a:t> </a:t>
            </a:r>
            <a:r>
              <a:rPr lang="en-US" sz="2800" dirty="0" err="1"/>
              <a:t>evolusi</a:t>
            </a:r>
            <a:r>
              <a:rPr lang="en-US" sz="2800" dirty="0"/>
              <a:t> </a:t>
            </a:r>
            <a:r>
              <a:rPr lang="en-US" sz="2800" dirty="0" err="1"/>
              <a:t>kesatuan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mempertahankan</a:t>
            </a:r>
            <a:r>
              <a:rPr lang="en-US" sz="2800" dirty="0"/>
              <a:t> </a:t>
            </a:r>
            <a:r>
              <a:rPr lang="en-US" sz="2800" dirty="0" err="1"/>
              <a:t>keunggulan</a:t>
            </a:r>
            <a:r>
              <a:rPr lang="en-US" sz="2800" dirty="0"/>
              <a:t> </a:t>
            </a:r>
            <a:r>
              <a:rPr lang="en-US" sz="2800" dirty="0" err="1"/>
              <a:t>superposisi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keterjeratan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. </a:t>
            </a:r>
            <a:r>
              <a:rPr lang="en-US" sz="2800" dirty="0" err="1"/>
              <a:t>Reversibilitas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sifat</a:t>
            </a:r>
            <a:r>
              <a:rPr lang="en-US" sz="2800" dirty="0"/>
              <a:t> </a:t>
            </a:r>
            <a:r>
              <a:rPr lang="en-US" sz="2800" dirty="0" err="1"/>
              <a:t>dasar</a:t>
            </a:r>
            <a:r>
              <a:rPr lang="en-US" sz="2800" dirty="0"/>
              <a:t> </a:t>
            </a:r>
            <a:r>
              <a:rPr lang="en-US" sz="2800" dirty="0" err="1"/>
              <a:t>komputasi</a:t>
            </a:r>
            <a:r>
              <a:rPr lang="en-US" sz="2800" dirty="0"/>
              <a:t> </a:t>
            </a:r>
            <a:r>
              <a:rPr lang="en-US" sz="2800" dirty="0" err="1"/>
              <a:t>kuantum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membedakannya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komputasi</a:t>
            </a:r>
            <a:r>
              <a:rPr lang="en-US" sz="2800" dirty="0"/>
              <a:t> </a:t>
            </a:r>
            <a:r>
              <a:rPr lang="en-US" sz="2800" dirty="0" err="1"/>
              <a:t>klasik</a:t>
            </a:r>
            <a:r>
              <a:rPr lang="en-US" sz="28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810701" y="7252340"/>
            <a:ext cx="156788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Syarat</a:t>
            </a:r>
            <a:r>
              <a:rPr lang="en-US" sz="2800" dirty="0" smtClean="0">
                <a:solidFill>
                  <a:srgbClr val="FF0000"/>
                </a:solidFill>
              </a:rPr>
              <a:t> agar </a:t>
            </a:r>
            <a:r>
              <a:rPr lang="en-US" sz="2800" dirty="0" err="1">
                <a:solidFill>
                  <a:srgbClr val="FF0000"/>
                </a:solidFill>
              </a:rPr>
              <a:t>sebuah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gerbang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dapat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dibalik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(reversible) </a:t>
            </a:r>
            <a:r>
              <a:rPr lang="en-US" sz="2800" dirty="0" err="1" smtClean="0">
                <a:solidFill>
                  <a:srgbClr val="FF0000"/>
                </a:solidFill>
              </a:rPr>
              <a:t>adalah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gerbang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harus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mempunyai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jumlah</a:t>
            </a:r>
            <a:r>
              <a:rPr lang="en-US" sz="2800" dirty="0">
                <a:solidFill>
                  <a:srgbClr val="FF0000"/>
                </a:solidFill>
              </a:rPr>
              <a:t> bit input </a:t>
            </a:r>
            <a:r>
              <a:rPr lang="en-US" sz="2800" dirty="0" err="1">
                <a:solidFill>
                  <a:srgbClr val="FF0000"/>
                </a:solidFill>
              </a:rPr>
              <a:t>dan</a:t>
            </a:r>
            <a:r>
              <a:rPr lang="en-US" sz="2800" dirty="0">
                <a:solidFill>
                  <a:srgbClr val="FF0000"/>
                </a:solidFill>
              </a:rPr>
              <a:t> output yang </a:t>
            </a:r>
            <a:r>
              <a:rPr lang="en-US" sz="2800" dirty="0" err="1">
                <a:solidFill>
                  <a:srgbClr val="FF0000"/>
                </a:solidFill>
              </a:rPr>
              <a:t>sama</a:t>
            </a:r>
            <a:r>
              <a:rPr lang="en-US" sz="28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2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18"/>
          <p:cNvGrpSpPr/>
          <p:nvPr/>
        </p:nvGrpSpPr>
        <p:grpSpPr>
          <a:xfrm>
            <a:off x="13314686" y="56819"/>
            <a:ext cx="4969656" cy="7564853"/>
            <a:chOff x="0" y="0"/>
            <a:chExt cx="6626208" cy="10086469"/>
          </a:xfrm>
        </p:grpSpPr>
        <p:grpSp>
          <p:nvGrpSpPr>
            <p:cNvPr id="473" name="Google Shape;473;p18"/>
            <p:cNvGrpSpPr/>
            <p:nvPr/>
          </p:nvGrpSpPr>
          <p:grpSpPr>
            <a:xfrm>
              <a:off x="4523795" y="1615723"/>
              <a:ext cx="2102413" cy="8470746"/>
              <a:chOff x="-200614" y="38100"/>
              <a:chExt cx="937214" cy="3776091"/>
            </a:xfrm>
          </p:grpSpPr>
          <p:sp>
            <p:nvSpPr>
              <p:cNvPr id="474" name="Google Shape;474;p18"/>
              <p:cNvSpPr/>
              <p:nvPr/>
            </p:nvSpPr>
            <p:spPr>
              <a:xfrm>
                <a:off x="-200614" y="3001391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480" name="Google Shape;4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486" name="Google Shape;4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489" name="Google Shape;4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492" name="Google Shape;4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495" name="Google Shape;4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498" name="Google Shape;4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501" name="Google Shape;5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504" name="Google Shape;5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507" name="Google Shape;5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510" name="Google Shape;5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4" name="Google Shape;514;p18"/>
          <p:cNvGrpSpPr/>
          <p:nvPr/>
        </p:nvGrpSpPr>
        <p:grpSpPr>
          <a:xfrm>
            <a:off x="311738" y="43171"/>
            <a:ext cx="3697363" cy="2353367"/>
            <a:chOff x="0" y="0"/>
            <a:chExt cx="4929817" cy="3137822"/>
          </a:xfrm>
        </p:grpSpPr>
        <p:grpSp>
          <p:nvGrpSpPr>
            <p:cNvPr id="515" name="Google Shape;51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16" name="Google Shape;51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19" name="Google Shape;5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22" name="Google Shape;52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25" name="Google Shape;52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28" name="Google Shape;52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31" name="Google Shape;53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34" name="Google Shape;53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37" name="Google Shape;53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40" name="Google Shape;5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43" name="Google Shape;5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49" name="Google Shape;5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18"/>
          <p:cNvGrpSpPr/>
          <p:nvPr/>
        </p:nvGrpSpPr>
        <p:grpSpPr>
          <a:xfrm>
            <a:off x="70061" y="44184"/>
            <a:ext cx="3697363" cy="2353367"/>
            <a:chOff x="0" y="0"/>
            <a:chExt cx="4929817" cy="3137822"/>
          </a:xfrm>
        </p:grpSpPr>
        <p:grpSp>
          <p:nvGrpSpPr>
            <p:cNvPr id="555" name="Google Shape;55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56" name="Google Shape;55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59" name="Google Shape;5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1" name="Google Shape;56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562" name="Google Shape;5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" name="Google Shape;56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565" name="Google Shape;56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571" name="Google Shape;57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574" name="Google Shape;57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577" name="Google Shape;57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9" name="Google Shape;57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580" name="Google Shape;58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583" name="Google Shape;58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586" name="Google Shape;5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589" name="Google Shape;5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592" name="Google Shape;5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94" name="Google Shape;594;p18"/>
          <p:cNvGrpSpPr/>
          <p:nvPr/>
        </p:nvGrpSpPr>
        <p:grpSpPr>
          <a:xfrm>
            <a:off x="3052605" y="47358"/>
            <a:ext cx="3697363" cy="2353367"/>
            <a:chOff x="0" y="0"/>
            <a:chExt cx="4929817" cy="3137822"/>
          </a:xfrm>
        </p:grpSpPr>
        <p:grpSp>
          <p:nvGrpSpPr>
            <p:cNvPr id="595" name="Google Shape;595;p18"/>
            <p:cNvGrpSpPr/>
            <p:nvPr/>
          </p:nvGrpSpPr>
          <p:grpSpPr>
            <a:xfrm>
              <a:off x="3525555" y="1084678"/>
              <a:ext cx="1404262" cy="1292409"/>
              <a:chOff x="0" y="0"/>
              <a:chExt cx="883145" cy="812800"/>
            </a:xfrm>
          </p:grpSpPr>
          <p:sp>
            <p:nvSpPr>
              <p:cNvPr id="596" name="Google Shape;59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8"/>
            <p:cNvGrpSpPr/>
            <p:nvPr/>
          </p:nvGrpSpPr>
          <p:grpSpPr>
            <a:xfrm>
              <a:off x="2879351" y="1292409"/>
              <a:ext cx="1292409" cy="1292409"/>
              <a:chOff x="0" y="0"/>
              <a:chExt cx="812800" cy="812800"/>
            </a:xfrm>
          </p:grpSpPr>
          <p:sp>
            <p:nvSpPr>
              <p:cNvPr id="599" name="Google Shape;59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8"/>
            <p:cNvGrpSpPr/>
            <p:nvPr/>
          </p:nvGrpSpPr>
          <p:grpSpPr>
            <a:xfrm>
              <a:off x="2879351" y="438474"/>
              <a:ext cx="1292409" cy="1292409"/>
              <a:chOff x="0" y="0"/>
              <a:chExt cx="812800" cy="812800"/>
            </a:xfrm>
          </p:grpSpPr>
          <p:sp>
            <p:nvSpPr>
              <p:cNvPr id="602" name="Google Shape;60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8"/>
            <p:cNvGrpSpPr/>
            <p:nvPr/>
          </p:nvGrpSpPr>
          <p:grpSpPr>
            <a:xfrm>
              <a:off x="2233146" y="0"/>
              <a:ext cx="1292409" cy="1292409"/>
              <a:chOff x="0" y="0"/>
              <a:chExt cx="812800" cy="812800"/>
            </a:xfrm>
          </p:grpSpPr>
          <p:sp>
            <p:nvSpPr>
              <p:cNvPr id="605" name="Google Shape;60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8"/>
            <p:cNvGrpSpPr/>
            <p:nvPr/>
          </p:nvGrpSpPr>
          <p:grpSpPr>
            <a:xfrm>
              <a:off x="1292409" y="353338"/>
              <a:ext cx="1292409" cy="1292409"/>
              <a:chOff x="0" y="0"/>
              <a:chExt cx="812800" cy="812800"/>
            </a:xfrm>
          </p:grpSpPr>
          <p:sp>
            <p:nvSpPr>
              <p:cNvPr id="608" name="Google Shape;60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8"/>
            <p:cNvGrpSpPr/>
            <p:nvPr/>
          </p:nvGrpSpPr>
          <p:grpSpPr>
            <a:xfrm>
              <a:off x="561708" y="830125"/>
              <a:ext cx="1292409" cy="1292409"/>
              <a:chOff x="0" y="0"/>
              <a:chExt cx="812800" cy="812800"/>
            </a:xfrm>
          </p:grpSpPr>
          <p:sp>
            <p:nvSpPr>
              <p:cNvPr id="611" name="Google Shape;61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8"/>
            <p:cNvGrpSpPr/>
            <p:nvPr/>
          </p:nvGrpSpPr>
          <p:grpSpPr>
            <a:xfrm>
              <a:off x="0" y="1084678"/>
              <a:ext cx="1292409" cy="1292409"/>
              <a:chOff x="0" y="0"/>
              <a:chExt cx="812800" cy="812800"/>
            </a:xfrm>
          </p:grpSpPr>
          <p:sp>
            <p:nvSpPr>
              <p:cNvPr id="614" name="Google Shape;61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6" name="Google Shape;616;p18"/>
            <p:cNvGrpSpPr/>
            <p:nvPr/>
          </p:nvGrpSpPr>
          <p:grpSpPr>
            <a:xfrm>
              <a:off x="646205" y="1292409"/>
              <a:ext cx="1292409" cy="1292409"/>
              <a:chOff x="0" y="0"/>
              <a:chExt cx="812800" cy="812800"/>
            </a:xfrm>
          </p:grpSpPr>
          <p:sp>
            <p:nvSpPr>
              <p:cNvPr id="617" name="Google Shape;61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9" name="Google Shape;619;p18"/>
            <p:cNvGrpSpPr/>
            <p:nvPr/>
          </p:nvGrpSpPr>
          <p:grpSpPr>
            <a:xfrm>
              <a:off x="1854117" y="1845413"/>
              <a:ext cx="1292409" cy="1292409"/>
              <a:chOff x="0" y="0"/>
              <a:chExt cx="812800" cy="812800"/>
            </a:xfrm>
          </p:grpSpPr>
          <p:sp>
            <p:nvSpPr>
              <p:cNvPr id="620" name="Google Shape;62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2" name="Google Shape;622;p18"/>
            <p:cNvGrpSpPr/>
            <p:nvPr/>
          </p:nvGrpSpPr>
          <p:grpSpPr>
            <a:xfrm>
              <a:off x="1515164" y="1845413"/>
              <a:ext cx="939072" cy="939072"/>
              <a:chOff x="0" y="0"/>
              <a:chExt cx="812800" cy="812800"/>
            </a:xfrm>
          </p:grpSpPr>
          <p:sp>
            <p:nvSpPr>
              <p:cNvPr id="623" name="Google Shape;62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5" name="Google Shape;625;p18"/>
            <p:cNvGrpSpPr/>
            <p:nvPr/>
          </p:nvGrpSpPr>
          <p:grpSpPr>
            <a:xfrm>
              <a:off x="2676990" y="1845413"/>
              <a:ext cx="939072" cy="939072"/>
              <a:chOff x="0" y="0"/>
              <a:chExt cx="812800" cy="812800"/>
            </a:xfrm>
          </p:grpSpPr>
          <p:sp>
            <p:nvSpPr>
              <p:cNvPr id="626" name="Google Shape;62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628;p18"/>
            <p:cNvGrpSpPr/>
            <p:nvPr/>
          </p:nvGrpSpPr>
          <p:grpSpPr>
            <a:xfrm>
              <a:off x="1808031" y="1084678"/>
              <a:ext cx="1292409" cy="1292409"/>
              <a:chOff x="0" y="0"/>
              <a:chExt cx="812800" cy="812800"/>
            </a:xfrm>
          </p:grpSpPr>
          <p:sp>
            <p:nvSpPr>
              <p:cNvPr id="629" name="Google Shape;6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8"/>
            <p:cNvGrpSpPr/>
            <p:nvPr/>
          </p:nvGrpSpPr>
          <p:grpSpPr>
            <a:xfrm>
              <a:off x="3609776" y="822873"/>
              <a:ext cx="939072" cy="939072"/>
              <a:chOff x="0" y="0"/>
              <a:chExt cx="812800" cy="812800"/>
            </a:xfrm>
          </p:grpSpPr>
          <p:sp>
            <p:nvSpPr>
              <p:cNvPr id="632" name="Google Shape;6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18"/>
          <p:cNvGrpSpPr/>
          <p:nvPr/>
        </p:nvGrpSpPr>
        <p:grpSpPr>
          <a:xfrm>
            <a:off x="8499379" y="93760"/>
            <a:ext cx="2527116" cy="1608506"/>
            <a:chOff x="0" y="0"/>
            <a:chExt cx="3369488" cy="2144675"/>
          </a:xfrm>
        </p:grpSpPr>
        <p:grpSp>
          <p:nvGrpSpPr>
            <p:cNvPr id="636" name="Google Shape;636;p18"/>
            <p:cNvGrpSpPr/>
            <p:nvPr/>
          </p:nvGrpSpPr>
          <p:grpSpPr>
            <a:xfrm>
              <a:off x="2409687" y="741369"/>
              <a:ext cx="959801" cy="883351"/>
              <a:chOff x="0" y="0"/>
              <a:chExt cx="883145" cy="812800"/>
            </a:xfrm>
          </p:grpSpPr>
          <p:sp>
            <p:nvSpPr>
              <p:cNvPr id="637" name="Google Shape;637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9" name="Google Shape;639;p18"/>
            <p:cNvGrpSpPr/>
            <p:nvPr/>
          </p:nvGrpSpPr>
          <p:grpSpPr>
            <a:xfrm>
              <a:off x="1968012" y="883351"/>
              <a:ext cx="883351" cy="883351"/>
              <a:chOff x="0" y="0"/>
              <a:chExt cx="812800" cy="812800"/>
            </a:xfrm>
          </p:grpSpPr>
          <p:sp>
            <p:nvSpPr>
              <p:cNvPr id="640" name="Google Shape;64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8"/>
            <p:cNvGrpSpPr/>
            <p:nvPr/>
          </p:nvGrpSpPr>
          <p:grpSpPr>
            <a:xfrm>
              <a:off x="1968012" y="299693"/>
              <a:ext cx="883351" cy="883351"/>
              <a:chOff x="0" y="0"/>
              <a:chExt cx="812800" cy="812800"/>
            </a:xfrm>
          </p:grpSpPr>
          <p:sp>
            <p:nvSpPr>
              <p:cNvPr id="643" name="Google Shape;64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5" name="Google Shape;645;p18"/>
            <p:cNvGrpSpPr/>
            <p:nvPr/>
          </p:nvGrpSpPr>
          <p:grpSpPr>
            <a:xfrm>
              <a:off x="1526336" y="0"/>
              <a:ext cx="883351" cy="883351"/>
              <a:chOff x="0" y="0"/>
              <a:chExt cx="812800" cy="812800"/>
            </a:xfrm>
          </p:grpSpPr>
          <p:sp>
            <p:nvSpPr>
              <p:cNvPr id="646" name="Google Shape;64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8"/>
            <p:cNvGrpSpPr/>
            <p:nvPr/>
          </p:nvGrpSpPr>
          <p:grpSpPr>
            <a:xfrm>
              <a:off x="883351" y="241503"/>
              <a:ext cx="883351" cy="883351"/>
              <a:chOff x="0" y="0"/>
              <a:chExt cx="812800" cy="812800"/>
            </a:xfrm>
          </p:grpSpPr>
          <p:sp>
            <p:nvSpPr>
              <p:cNvPr id="649" name="Google Shape;64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1" name="Google Shape;651;p18"/>
            <p:cNvGrpSpPr/>
            <p:nvPr/>
          </p:nvGrpSpPr>
          <p:grpSpPr>
            <a:xfrm>
              <a:off x="383922" y="567383"/>
              <a:ext cx="883351" cy="883351"/>
              <a:chOff x="0" y="0"/>
              <a:chExt cx="812800" cy="812800"/>
            </a:xfrm>
          </p:grpSpPr>
          <p:sp>
            <p:nvSpPr>
              <p:cNvPr id="652" name="Google Shape;65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8"/>
            <p:cNvGrpSpPr/>
            <p:nvPr/>
          </p:nvGrpSpPr>
          <p:grpSpPr>
            <a:xfrm>
              <a:off x="0" y="741369"/>
              <a:ext cx="883351" cy="883351"/>
              <a:chOff x="0" y="0"/>
              <a:chExt cx="812800" cy="812800"/>
            </a:xfrm>
          </p:grpSpPr>
          <p:sp>
            <p:nvSpPr>
              <p:cNvPr id="655" name="Google Shape;65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7" name="Google Shape;657;p18"/>
            <p:cNvGrpSpPr/>
            <p:nvPr/>
          </p:nvGrpSpPr>
          <p:grpSpPr>
            <a:xfrm>
              <a:off x="441675" y="883351"/>
              <a:ext cx="883351" cy="883351"/>
              <a:chOff x="0" y="0"/>
              <a:chExt cx="812800" cy="812800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8"/>
            <p:cNvGrpSpPr/>
            <p:nvPr/>
          </p:nvGrpSpPr>
          <p:grpSpPr>
            <a:xfrm>
              <a:off x="1267273" y="1261324"/>
              <a:ext cx="883351" cy="883351"/>
              <a:chOff x="0" y="0"/>
              <a:chExt cx="812800" cy="812800"/>
            </a:xfrm>
          </p:grpSpPr>
          <p:sp>
            <p:nvSpPr>
              <p:cNvPr id="661" name="Google Shape;66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3" name="Google Shape;663;p18"/>
            <p:cNvGrpSpPr/>
            <p:nvPr/>
          </p:nvGrpSpPr>
          <p:grpSpPr>
            <a:xfrm>
              <a:off x="1035602" y="1261324"/>
              <a:ext cx="641848" cy="641848"/>
              <a:chOff x="0" y="0"/>
              <a:chExt cx="812800" cy="812800"/>
            </a:xfrm>
          </p:grpSpPr>
          <p:sp>
            <p:nvSpPr>
              <p:cNvPr id="664" name="Google Shape;66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8"/>
            <p:cNvGrpSpPr/>
            <p:nvPr/>
          </p:nvGrpSpPr>
          <p:grpSpPr>
            <a:xfrm>
              <a:off x="1829700" y="1261324"/>
              <a:ext cx="641848" cy="641848"/>
              <a:chOff x="0" y="0"/>
              <a:chExt cx="812800" cy="812800"/>
            </a:xfrm>
          </p:grpSpPr>
          <p:sp>
            <p:nvSpPr>
              <p:cNvPr id="667" name="Google Shape;66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>
              <a:off x="1235774" y="741369"/>
              <a:ext cx="883351" cy="883351"/>
              <a:chOff x="0" y="0"/>
              <a:chExt cx="812800" cy="81280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8"/>
            <p:cNvGrpSpPr/>
            <p:nvPr/>
          </p:nvGrpSpPr>
          <p:grpSpPr>
            <a:xfrm>
              <a:off x="2467252" y="562427"/>
              <a:ext cx="641848" cy="641848"/>
              <a:chOff x="0" y="0"/>
              <a:chExt cx="812800" cy="812800"/>
            </a:xfrm>
          </p:grpSpPr>
          <p:sp>
            <p:nvSpPr>
              <p:cNvPr id="673" name="Google Shape;67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431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81" name="Google Shape;681;p18"/>
          <p:cNvGrpSpPr/>
          <p:nvPr/>
        </p:nvGrpSpPr>
        <p:grpSpPr>
          <a:xfrm>
            <a:off x="6645908" y="507856"/>
            <a:ext cx="1359869" cy="865555"/>
            <a:chOff x="0" y="0"/>
            <a:chExt cx="1813158" cy="1154073"/>
          </a:xfrm>
        </p:grpSpPr>
        <p:grpSp>
          <p:nvGrpSpPr>
            <p:cNvPr id="682" name="Google Shape;682;p18"/>
            <p:cNvGrpSpPr/>
            <p:nvPr/>
          </p:nvGrpSpPr>
          <p:grpSpPr>
            <a:xfrm>
              <a:off x="1296679" y="398938"/>
              <a:ext cx="516479" cy="475341"/>
              <a:chOff x="0" y="0"/>
              <a:chExt cx="883145" cy="812800"/>
            </a:xfrm>
          </p:grpSpPr>
          <p:sp>
            <p:nvSpPr>
              <p:cNvPr id="683" name="Google Shape;683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5" name="Google Shape;685;p18"/>
            <p:cNvGrpSpPr/>
            <p:nvPr/>
          </p:nvGrpSpPr>
          <p:grpSpPr>
            <a:xfrm>
              <a:off x="1059008" y="475341"/>
              <a:ext cx="475341" cy="475341"/>
              <a:chOff x="0" y="0"/>
              <a:chExt cx="812800" cy="812800"/>
            </a:xfrm>
          </p:grpSpPr>
          <p:sp>
            <p:nvSpPr>
              <p:cNvPr id="686" name="Google Shape;68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8"/>
            <p:cNvGrpSpPr/>
            <p:nvPr/>
          </p:nvGrpSpPr>
          <p:grpSpPr>
            <a:xfrm>
              <a:off x="1059008" y="161268"/>
              <a:ext cx="475341" cy="475341"/>
              <a:chOff x="0" y="0"/>
              <a:chExt cx="812800" cy="812800"/>
            </a:xfrm>
          </p:grpSpPr>
          <p:sp>
            <p:nvSpPr>
              <p:cNvPr id="689" name="Google Shape;68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8"/>
            <p:cNvGrpSpPr/>
            <p:nvPr/>
          </p:nvGrpSpPr>
          <p:grpSpPr>
            <a:xfrm>
              <a:off x="821338" y="0"/>
              <a:ext cx="475341" cy="475341"/>
              <a:chOff x="0" y="0"/>
              <a:chExt cx="812800" cy="812800"/>
            </a:xfrm>
          </p:grpSpPr>
          <p:sp>
            <p:nvSpPr>
              <p:cNvPr id="692" name="Google Shape;69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475341" y="129956"/>
              <a:ext cx="475341" cy="475341"/>
              <a:chOff x="0" y="0"/>
              <a:chExt cx="812800" cy="812800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8"/>
            <p:cNvGrpSpPr/>
            <p:nvPr/>
          </p:nvGrpSpPr>
          <p:grpSpPr>
            <a:xfrm>
              <a:off x="206593" y="305315"/>
              <a:ext cx="475341" cy="475341"/>
              <a:chOff x="0" y="0"/>
              <a:chExt cx="812800" cy="812800"/>
            </a:xfrm>
          </p:grpSpPr>
          <p:sp>
            <p:nvSpPr>
              <p:cNvPr id="698" name="Google Shape;69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8"/>
            <p:cNvGrpSpPr/>
            <p:nvPr/>
          </p:nvGrpSpPr>
          <p:grpSpPr>
            <a:xfrm>
              <a:off x="0" y="398938"/>
              <a:ext cx="475341" cy="475341"/>
              <a:chOff x="0" y="0"/>
              <a:chExt cx="812800" cy="812800"/>
            </a:xfrm>
          </p:grpSpPr>
          <p:sp>
            <p:nvSpPr>
              <p:cNvPr id="701" name="Google Shape;70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p18"/>
            <p:cNvGrpSpPr/>
            <p:nvPr/>
          </p:nvGrpSpPr>
          <p:grpSpPr>
            <a:xfrm>
              <a:off x="237670" y="475341"/>
              <a:ext cx="475341" cy="475341"/>
              <a:chOff x="0" y="0"/>
              <a:chExt cx="812800" cy="812800"/>
            </a:xfrm>
          </p:grpSpPr>
          <p:sp>
            <p:nvSpPr>
              <p:cNvPr id="704" name="Google Shape;70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18"/>
            <p:cNvGrpSpPr/>
            <p:nvPr/>
          </p:nvGrpSpPr>
          <p:grpSpPr>
            <a:xfrm>
              <a:off x="681933" y="678732"/>
              <a:ext cx="475341" cy="475341"/>
              <a:chOff x="0" y="0"/>
              <a:chExt cx="812800" cy="812800"/>
            </a:xfrm>
          </p:grpSpPr>
          <p:sp>
            <p:nvSpPr>
              <p:cNvPr id="707" name="Google Shape;70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9" name="Google Shape;709;p18"/>
            <p:cNvGrpSpPr/>
            <p:nvPr/>
          </p:nvGrpSpPr>
          <p:grpSpPr>
            <a:xfrm>
              <a:off x="557269" y="678732"/>
              <a:ext cx="345385" cy="345385"/>
              <a:chOff x="0" y="0"/>
              <a:chExt cx="812800" cy="812800"/>
            </a:xfrm>
          </p:grpSpPr>
          <p:sp>
            <p:nvSpPr>
              <p:cNvPr id="710" name="Google Shape;71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2" name="Google Shape;712;p18"/>
            <p:cNvGrpSpPr/>
            <p:nvPr/>
          </p:nvGrpSpPr>
          <p:grpSpPr>
            <a:xfrm>
              <a:off x="984582" y="678732"/>
              <a:ext cx="345385" cy="345385"/>
              <a:chOff x="0" y="0"/>
              <a:chExt cx="812800" cy="812800"/>
            </a:xfrm>
          </p:grpSpPr>
          <p:sp>
            <p:nvSpPr>
              <p:cNvPr id="713" name="Google Shape;71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5" name="Google Shape;715;p18"/>
            <p:cNvGrpSpPr/>
            <p:nvPr/>
          </p:nvGrpSpPr>
          <p:grpSpPr>
            <a:xfrm>
              <a:off x="664983" y="398938"/>
              <a:ext cx="475341" cy="475341"/>
              <a:chOff x="0" y="0"/>
              <a:chExt cx="812800" cy="812800"/>
            </a:xfrm>
          </p:grpSpPr>
          <p:sp>
            <p:nvSpPr>
              <p:cNvPr id="716" name="Google Shape;71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8" name="Google Shape;718;p18"/>
            <p:cNvGrpSpPr/>
            <p:nvPr/>
          </p:nvGrpSpPr>
          <p:grpSpPr>
            <a:xfrm>
              <a:off x="1327655" y="302648"/>
              <a:ext cx="345385" cy="345385"/>
              <a:chOff x="0" y="0"/>
              <a:chExt cx="812800" cy="812800"/>
            </a:xfrm>
          </p:grpSpPr>
          <p:sp>
            <p:nvSpPr>
              <p:cNvPr id="719" name="Google Shape;71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>
                  <a:alpha val="6509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18"/>
          <p:cNvGrpSpPr/>
          <p:nvPr/>
        </p:nvGrpSpPr>
        <p:grpSpPr>
          <a:xfrm>
            <a:off x="11168793" y="122272"/>
            <a:ext cx="5216210" cy="3320111"/>
            <a:chOff x="0" y="0"/>
            <a:chExt cx="6954946" cy="4426814"/>
          </a:xfrm>
        </p:grpSpPr>
        <p:grpSp>
          <p:nvGrpSpPr>
            <p:cNvPr id="725" name="Google Shape;725;p18"/>
            <p:cNvGrpSpPr/>
            <p:nvPr/>
          </p:nvGrpSpPr>
          <p:grpSpPr>
            <a:xfrm>
              <a:off x="4973824" y="1530255"/>
              <a:ext cx="1981122" cy="1823320"/>
              <a:chOff x="0" y="0"/>
              <a:chExt cx="883145" cy="812800"/>
            </a:xfrm>
          </p:grpSpPr>
          <p:sp>
            <p:nvSpPr>
              <p:cNvPr id="726" name="Google Shape;726;p18"/>
              <p:cNvSpPr/>
              <p:nvPr/>
            </p:nvSpPr>
            <p:spPr>
              <a:xfrm>
                <a:off x="0" y="0"/>
                <a:ext cx="88314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83145" h="812800" extrusionOk="0">
                    <a:moveTo>
                      <a:pt x="441572" y="0"/>
                    </a:moveTo>
                    <a:cubicBezTo>
                      <a:pt x="197699" y="0"/>
                      <a:pt x="0" y="181951"/>
                      <a:pt x="0" y="406400"/>
                    </a:cubicBezTo>
                    <a:cubicBezTo>
                      <a:pt x="0" y="630849"/>
                      <a:pt x="197699" y="812800"/>
                      <a:pt x="441572" y="812800"/>
                    </a:cubicBezTo>
                    <a:cubicBezTo>
                      <a:pt x="685446" y="812800"/>
                      <a:pt x="883145" y="630849"/>
                      <a:pt x="883145" y="406400"/>
                    </a:cubicBezTo>
                    <a:cubicBezTo>
                      <a:pt x="883145" y="181951"/>
                      <a:pt x="685446" y="0"/>
                      <a:pt x="441572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" name="Google Shape;728;p18"/>
            <p:cNvGrpSpPr/>
            <p:nvPr/>
          </p:nvGrpSpPr>
          <p:grpSpPr>
            <a:xfrm>
              <a:off x="4062164" y="1823320"/>
              <a:ext cx="1823320" cy="1823320"/>
              <a:chOff x="0" y="0"/>
              <a:chExt cx="812800" cy="812800"/>
            </a:xfrm>
          </p:grpSpPr>
          <p:sp>
            <p:nvSpPr>
              <p:cNvPr id="729" name="Google Shape;72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1" name="Google Shape;731;p18"/>
            <p:cNvGrpSpPr/>
            <p:nvPr/>
          </p:nvGrpSpPr>
          <p:grpSpPr>
            <a:xfrm>
              <a:off x="4062164" y="618595"/>
              <a:ext cx="1823320" cy="1823320"/>
              <a:chOff x="0" y="0"/>
              <a:chExt cx="812800" cy="812800"/>
            </a:xfrm>
          </p:grpSpPr>
          <p:sp>
            <p:nvSpPr>
              <p:cNvPr id="732" name="Google Shape;73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4" name="Google Shape;734;p18"/>
            <p:cNvGrpSpPr/>
            <p:nvPr/>
          </p:nvGrpSpPr>
          <p:grpSpPr>
            <a:xfrm>
              <a:off x="3150504" y="0"/>
              <a:ext cx="1823320" cy="1823320"/>
              <a:chOff x="0" y="0"/>
              <a:chExt cx="812800" cy="8128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>
              <a:off x="1823320" y="498486"/>
              <a:ext cx="1823320" cy="1823320"/>
              <a:chOff x="0" y="0"/>
              <a:chExt cx="812800" cy="8128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>
              <a:off x="792452" y="1171134"/>
              <a:ext cx="1823320" cy="1823320"/>
              <a:chOff x="0" y="0"/>
              <a:chExt cx="812800" cy="8128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3" name="Google Shape;743;p18"/>
            <p:cNvGrpSpPr/>
            <p:nvPr/>
          </p:nvGrpSpPr>
          <p:grpSpPr>
            <a:xfrm>
              <a:off x="0" y="1530255"/>
              <a:ext cx="1823320" cy="1823320"/>
              <a:chOff x="0" y="0"/>
              <a:chExt cx="812800" cy="812800"/>
            </a:xfrm>
          </p:grpSpPr>
          <p:sp>
            <p:nvSpPr>
              <p:cNvPr id="744" name="Google Shape;744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18"/>
            <p:cNvGrpSpPr/>
            <p:nvPr/>
          </p:nvGrpSpPr>
          <p:grpSpPr>
            <a:xfrm>
              <a:off x="911660" y="1823320"/>
              <a:ext cx="1823320" cy="1823320"/>
              <a:chOff x="0" y="0"/>
              <a:chExt cx="812800" cy="81280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9" name="Google Shape;749;p18"/>
            <p:cNvGrpSpPr/>
            <p:nvPr/>
          </p:nvGrpSpPr>
          <p:grpSpPr>
            <a:xfrm>
              <a:off x="2615773" y="2603494"/>
              <a:ext cx="1823320" cy="1823320"/>
              <a:chOff x="0" y="0"/>
              <a:chExt cx="812800" cy="812800"/>
            </a:xfrm>
          </p:grpSpPr>
          <p:sp>
            <p:nvSpPr>
              <p:cNvPr id="750" name="Google Shape;750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2" name="Google Shape;752;p18"/>
            <p:cNvGrpSpPr/>
            <p:nvPr/>
          </p:nvGrpSpPr>
          <p:grpSpPr>
            <a:xfrm>
              <a:off x="2137581" y="2603494"/>
              <a:ext cx="1324834" cy="1324834"/>
              <a:chOff x="0" y="0"/>
              <a:chExt cx="812800" cy="812800"/>
            </a:xfrm>
          </p:grpSpPr>
          <p:sp>
            <p:nvSpPr>
              <p:cNvPr id="753" name="Google Shape;753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5" name="Google Shape;755;p18"/>
            <p:cNvGrpSpPr/>
            <p:nvPr/>
          </p:nvGrpSpPr>
          <p:grpSpPr>
            <a:xfrm>
              <a:off x="3776676" y="2603494"/>
              <a:ext cx="1324834" cy="1324834"/>
              <a:chOff x="0" y="0"/>
              <a:chExt cx="812800" cy="812800"/>
            </a:xfrm>
          </p:grpSpPr>
          <p:sp>
            <p:nvSpPr>
              <p:cNvPr id="756" name="Google Shape;7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8" name="Google Shape;758;p18"/>
            <p:cNvGrpSpPr/>
            <p:nvPr/>
          </p:nvGrpSpPr>
          <p:grpSpPr>
            <a:xfrm>
              <a:off x="2550755" y="1530255"/>
              <a:ext cx="1823320" cy="1823320"/>
              <a:chOff x="0" y="0"/>
              <a:chExt cx="812800" cy="812800"/>
            </a:xfrm>
          </p:grpSpPr>
          <p:sp>
            <p:nvSpPr>
              <p:cNvPr id="759" name="Google Shape;7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5092643" y="1160903"/>
              <a:ext cx="1324834" cy="1324834"/>
              <a:chOff x="0" y="0"/>
              <a:chExt cx="812800" cy="812800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CFE2F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750" tIns="24750" rIns="24750" bIns="247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5" name="Google Shape;765;p18"/>
          <p:cNvGrpSpPr/>
          <p:nvPr/>
        </p:nvGrpSpPr>
        <p:grpSpPr>
          <a:xfrm>
            <a:off x="14126633" y="8411518"/>
            <a:ext cx="3877205" cy="1241962"/>
            <a:chOff x="0" y="0"/>
            <a:chExt cx="5169606" cy="1655949"/>
          </a:xfrm>
        </p:grpSpPr>
        <p:sp>
          <p:nvSpPr>
            <p:cNvPr id="766" name="Google Shape;766;p18"/>
            <p:cNvSpPr/>
            <p:nvPr/>
          </p:nvSpPr>
          <p:spPr>
            <a:xfrm>
              <a:off x="3513657" y="0"/>
              <a:ext cx="1655949" cy="1655949"/>
            </a:xfrm>
            <a:custGeom>
              <a:avLst/>
              <a:gdLst/>
              <a:ahLst/>
              <a:cxnLst/>
              <a:rect l="l" t="t" r="r" b="b"/>
              <a:pathLst>
                <a:path w="1655949" h="1655949" extrusionOk="0">
                  <a:moveTo>
                    <a:pt x="0" y="0"/>
                  </a:moveTo>
                  <a:lnTo>
                    <a:pt x="1655949" y="0"/>
                  </a:lnTo>
                  <a:lnTo>
                    <a:pt x="1655949" y="1655949"/>
                  </a:lnTo>
                  <a:lnTo>
                    <a:pt x="0" y="1655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0" y="119014"/>
              <a:ext cx="1438331" cy="1438930"/>
            </a:xfrm>
            <a:custGeom>
              <a:avLst/>
              <a:gdLst/>
              <a:ahLst/>
              <a:cxnLst/>
              <a:rect l="l" t="t" r="r" b="b"/>
              <a:pathLst>
                <a:path w="1438331" h="1438930" extrusionOk="0">
                  <a:moveTo>
                    <a:pt x="0" y="0"/>
                  </a:moveTo>
                  <a:lnTo>
                    <a:pt x="1438331" y="0"/>
                  </a:lnTo>
                  <a:lnTo>
                    <a:pt x="1438331" y="1438931"/>
                  </a:lnTo>
                  <a:lnTo>
                    <a:pt x="0" y="143893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1948336" y="98004"/>
              <a:ext cx="976335" cy="1459940"/>
            </a:xfrm>
            <a:custGeom>
              <a:avLst/>
              <a:gdLst/>
              <a:ahLst/>
              <a:cxnLst/>
              <a:rect l="l" t="t" r="r" b="b"/>
              <a:pathLst>
                <a:path w="976335" h="1459940" extrusionOk="0">
                  <a:moveTo>
                    <a:pt x="0" y="0"/>
                  </a:moveTo>
                  <a:lnTo>
                    <a:pt x="976335" y="0"/>
                  </a:lnTo>
                  <a:lnTo>
                    <a:pt x="976335" y="1459941"/>
                  </a:lnTo>
                  <a:lnTo>
                    <a:pt x="0" y="14599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52001" y="180260"/>
            <a:ext cx="60003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Reversible </a:t>
            </a:r>
            <a:r>
              <a:rPr lang="en-US" sz="6000" b="1" dirty="0" smtClean="0">
                <a:solidFill>
                  <a:srgbClr val="FF0000"/>
                </a:solidFill>
              </a:rPr>
              <a:t>Gate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AutoShape 2" descr="Mengenal Teknologi Komputer Kuant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14238" y="1302788"/>
            <a:ext cx="172370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Gerbang</a:t>
            </a:r>
            <a:r>
              <a:rPr lang="en-US" sz="3600" dirty="0"/>
              <a:t> reversible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gerbang</a:t>
            </a:r>
            <a:r>
              <a:rPr lang="en-US" sz="3600" dirty="0"/>
              <a:t> yang </a:t>
            </a:r>
            <a:r>
              <a:rPr lang="en-US" sz="3600" dirty="0" err="1"/>
              <a:t>dapat</a:t>
            </a:r>
            <a:r>
              <a:rPr lang="en-US" sz="3600" dirty="0"/>
              <a:t> </a:t>
            </a:r>
            <a:r>
              <a:rPr lang="en-US" sz="3600" dirty="0" err="1"/>
              <a:t>bekerja</a:t>
            </a:r>
            <a:r>
              <a:rPr lang="en-US" sz="3600" dirty="0"/>
              <a:t> </a:t>
            </a:r>
            <a:r>
              <a:rPr lang="en-US" sz="3600" dirty="0" err="1"/>
              <a:t>secara</a:t>
            </a:r>
            <a:r>
              <a:rPr lang="en-US" sz="3600" dirty="0"/>
              <a:t> </a:t>
            </a:r>
            <a:r>
              <a:rPr lang="en-US" sz="3600" dirty="0" err="1"/>
              <a:t>terbalik</a:t>
            </a:r>
            <a:r>
              <a:rPr lang="en-US" sz="3600" dirty="0"/>
              <a:t>. </a:t>
            </a:r>
            <a:r>
              <a:rPr lang="en-US" sz="3600" dirty="0" err="1"/>
              <a:t>Maksudnya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bila</a:t>
            </a:r>
            <a:r>
              <a:rPr lang="en-US" sz="3600" dirty="0"/>
              <a:t> </a:t>
            </a:r>
            <a:r>
              <a:rPr lang="en-US" sz="3600" dirty="0" err="1"/>
              <a:t>gerbang</a:t>
            </a:r>
            <a:r>
              <a:rPr lang="en-US" sz="3600" dirty="0"/>
              <a:t> </a:t>
            </a:r>
            <a:r>
              <a:rPr lang="en-US" sz="3600" dirty="0" err="1"/>
              <a:t>diberikan</a:t>
            </a:r>
            <a:r>
              <a:rPr lang="en-US" sz="3600" dirty="0"/>
              <a:t> </a:t>
            </a:r>
            <a:r>
              <a:rPr lang="en-US" sz="3600" dirty="0" err="1"/>
              <a:t>sebuah</a:t>
            </a:r>
            <a:r>
              <a:rPr lang="en-US" sz="3600" dirty="0"/>
              <a:t> output, </a:t>
            </a:r>
            <a:r>
              <a:rPr lang="en-US" sz="3600" dirty="0" err="1" smtClean="0"/>
              <a:t>maka</a:t>
            </a:r>
            <a:r>
              <a:rPr lang="en-US" sz="3600" dirty="0" smtClean="0"/>
              <a:t> </a:t>
            </a:r>
            <a:r>
              <a:rPr lang="en-US" sz="3600" dirty="0" err="1" smtClean="0"/>
              <a:t>dapat</a:t>
            </a:r>
            <a:r>
              <a:rPr lang="en-US" sz="3600" dirty="0" smtClean="0"/>
              <a:t> </a:t>
            </a:r>
            <a:r>
              <a:rPr lang="en-US" sz="3600" dirty="0" err="1" smtClean="0"/>
              <a:t>ditentukan</a:t>
            </a:r>
            <a:r>
              <a:rPr lang="en-US" sz="3600" dirty="0" smtClean="0"/>
              <a:t> </a:t>
            </a:r>
            <a:r>
              <a:rPr lang="en-US" sz="3600" dirty="0" err="1" smtClean="0"/>
              <a:t>inputnya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graphicFrame>
        <p:nvGraphicFramePr>
          <p:cNvPr id="306" name="Table 3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93164"/>
              </p:ext>
            </p:extLst>
          </p:nvPr>
        </p:nvGraphicFramePr>
        <p:xfrm>
          <a:off x="541606" y="3509353"/>
          <a:ext cx="3570288" cy="2209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8348"/>
                <a:gridCol w="1029609"/>
                <a:gridCol w="1392331"/>
              </a:tblGrid>
              <a:tr h="368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AND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683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Output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473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307" name="Table 3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351092"/>
              </p:ext>
            </p:extLst>
          </p:nvPr>
        </p:nvGraphicFramePr>
        <p:xfrm>
          <a:off x="4570105" y="3479953"/>
          <a:ext cx="3682365" cy="22082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6852"/>
                <a:gridCol w="771176"/>
                <a:gridCol w="1156764"/>
                <a:gridCol w="867573"/>
              </a:tblGrid>
              <a:tr h="0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Half Adder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Output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Digit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Carry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solidFill>
                          <a:srgbClr val="365F9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08" name="TextBox 307"/>
          <p:cNvSpPr txBox="1"/>
          <p:nvPr/>
        </p:nvSpPr>
        <p:spPr>
          <a:xfrm>
            <a:off x="3155514" y="5931016"/>
            <a:ext cx="2831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Irreversible</a:t>
            </a:r>
            <a:endParaRPr lang="en-US" sz="3600" dirty="0"/>
          </a:p>
        </p:txBody>
      </p:sp>
      <p:sp>
        <p:nvSpPr>
          <p:cNvPr id="309" name="TextBox 308"/>
          <p:cNvSpPr txBox="1"/>
          <p:nvPr/>
        </p:nvSpPr>
        <p:spPr>
          <a:xfrm>
            <a:off x="9539872" y="6134271"/>
            <a:ext cx="261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Reversible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0" name="Table 30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4387464"/>
                  </p:ext>
                </p:extLst>
              </p:nvPr>
            </p:nvGraphicFramePr>
            <p:xfrm>
              <a:off x="8840327" y="3187711"/>
              <a:ext cx="3581401" cy="29443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6349"/>
                    <a:gridCol w="790015"/>
                    <a:gridCol w="790015"/>
                    <a:gridCol w="1185022"/>
                  </a:tblGrid>
                  <a:tr h="295109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CNOT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5109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Input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Output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951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14:m>
                            <m:oMath xmlns:m="http://schemas.openxmlformats.org/officeDocument/2006/math">
                              <m:r>
                                <a:rPr lang="en-US" sz="2400">
                                  <a:effectLst/>
                                  <a:latin typeface="Cambria Math"/>
                                </a:rPr>
                                <m:t>⨁</m:t>
                              </m:r>
                            </m:oMath>
                          </a14:m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123557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0" name="Table 30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5653548"/>
                  </p:ext>
                </p:extLst>
              </p:nvPr>
            </p:nvGraphicFramePr>
            <p:xfrm>
              <a:off x="8840327" y="3187711"/>
              <a:ext cx="3581401" cy="29443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6349"/>
                    <a:gridCol w="790015"/>
                    <a:gridCol w="790015"/>
                    <a:gridCol w="1185022"/>
                  </a:tblGrid>
                  <a:tr h="420624">
                    <a:tc grid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CNOT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20624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Input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Output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20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x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y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>
                              <a:effectLst/>
                            </a:rPr>
                            <a:t>x</a:t>
                          </a:r>
                          <a:endParaRPr lang="en-US" sz="240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1">
                          <a:blip r:embed="rId7"/>
                          <a:stretch>
                            <a:fillRect l="-201538" t="-217391" b="-436232"/>
                          </a:stretch>
                        </a:blipFill>
                      </a:tcPr>
                    </a:tc>
                  </a:tr>
                  <a:tr h="168249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1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rgbClr val="365F91"/>
                            </a:solidFill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311" name="Picture 310"/>
          <p:cNvPicPr/>
          <p:nvPr/>
        </p:nvPicPr>
        <p:blipFill rotWithShape="1">
          <a:blip r:embed="rId8"/>
          <a:srcRect l="14872" t="40342" r="36282" b="37550"/>
          <a:stretch/>
        </p:blipFill>
        <p:spPr bwMode="auto">
          <a:xfrm>
            <a:off x="12489202" y="4404679"/>
            <a:ext cx="5638592" cy="1627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3" name="Rectangle 312"/>
          <p:cNvSpPr/>
          <p:nvPr/>
        </p:nvSpPr>
        <p:spPr>
          <a:xfrm>
            <a:off x="12906511" y="4055610"/>
            <a:ext cx="22637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 circuit for CNOT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/>
              <p:cNvSpPr/>
              <p:nvPr/>
            </p:nvSpPr>
            <p:spPr>
              <a:xfrm>
                <a:off x="8869477" y="6903145"/>
                <a:ext cx="373700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i="1" dirty="0"/>
                  <a:t>f</a:t>
                </a:r>
                <a:r>
                  <a:rPr lang="en-US" sz="3600" dirty="0"/>
                  <a:t>(</a:t>
                </a:r>
                <a:r>
                  <a:rPr lang="en-US" sz="3600" i="1" dirty="0" err="1"/>
                  <a:t>x,y</a:t>
                </a:r>
                <a:r>
                  <a:rPr lang="en-US" sz="3600" dirty="0"/>
                  <a:t>)</a:t>
                </a:r>
                <a:r>
                  <a:rPr lang="en-US" sz="3600" i="1" dirty="0"/>
                  <a:t> = </a:t>
                </a:r>
                <a:r>
                  <a:rPr lang="en-US" sz="3600" dirty="0"/>
                  <a:t>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315" name="Rectangle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477" y="6903145"/>
                <a:ext cx="3737008" cy="646331"/>
              </a:xfrm>
              <a:prstGeom prst="rect">
                <a:avLst/>
              </a:prstGeom>
              <a:blipFill rotWithShape="1">
                <a:blip r:embed="rId10"/>
                <a:stretch>
                  <a:fillRect l="-5057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Rectangle 315"/>
              <p:cNvSpPr/>
              <p:nvPr/>
            </p:nvSpPr>
            <p:spPr>
              <a:xfrm>
                <a:off x="8839625" y="7621672"/>
                <a:ext cx="69755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i="1" dirty="0"/>
                  <a:t>f</a:t>
                </a:r>
                <a:r>
                  <a:rPr lang="en-US" sz="3600" dirty="0"/>
                  <a:t>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 = (</a:t>
                </a:r>
                <a:r>
                  <a:rPr lang="en-US" sz="3600" i="1" dirty="0"/>
                  <a:t>x, 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x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/>
                      </a:rPr>
                      <m:t>⨁</m:t>
                    </m:r>
                  </m:oMath>
                </a14:m>
                <a:r>
                  <a:rPr lang="en-US" sz="3600" i="1" dirty="0"/>
                  <a:t>y </a:t>
                </a:r>
                <a:r>
                  <a:rPr lang="en-US" sz="3600" dirty="0"/>
                  <a:t>) = (</a:t>
                </a:r>
                <a:r>
                  <a:rPr lang="en-US" sz="3600" dirty="0" err="1"/>
                  <a:t>x,y</a:t>
                </a:r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316" name="Rectangle 3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625" y="7621672"/>
                <a:ext cx="6975535" cy="646331"/>
              </a:xfrm>
              <a:prstGeom prst="rect">
                <a:avLst/>
              </a:prstGeom>
              <a:blipFill rotWithShape="1">
                <a:blip r:embed="rId11"/>
                <a:stretch>
                  <a:fillRect l="-2622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5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896</Words>
  <Application>Microsoft Office PowerPoint</Application>
  <PresentationFormat>Custom</PresentationFormat>
  <Paragraphs>189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Noto Sans Symbols</vt:lpstr>
      <vt:lpstr>Cambria Math</vt:lpstr>
      <vt:lpstr>Arial Black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LENOVO</cp:lastModifiedBy>
  <cp:revision>103</cp:revision>
  <dcterms:created xsi:type="dcterms:W3CDTF">2006-08-16T00:00:00Z</dcterms:created>
  <dcterms:modified xsi:type="dcterms:W3CDTF">2023-09-18T13:55:21Z</dcterms:modified>
</cp:coreProperties>
</file>